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1" r:id="rId4"/>
    <p:sldMasterId id="2147484290" r:id="rId5"/>
    <p:sldMasterId id="2147484268" r:id="rId6"/>
    <p:sldMasterId id="2147484246" r:id="rId7"/>
    <p:sldMasterId id="2147484331" r:id="rId8"/>
  </p:sldMasterIdLst>
  <p:notesMasterIdLst>
    <p:notesMasterId r:id="rId36"/>
  </p:notesMasterIdLst>
  <p:handoutMasterIdLst>
    <p:handoutMasterId r:id="rId37"/>
  </p:handoutMasterIdLst>
  <p:sldIdLst>
    <p:sldId id="256" r:id="rId9"/>
    <p:sldId id="327" r:id="rId10"/>
    <p:sldId id="341" r:id="rId11"/>
    <p:sldId id="338" r:id="rId12"/>
    <p:sldId id="352" r:id="rId13"/>
    <p:sldId id="343" r:id="rId14"/>
    <p:sldId id="328" r:id="rId15"/>
    <p:sldId id="346" r:id="rId16"/>
    <p:sldId id="333" r:id="rId17"/>
    <p:sldId id="334" r:id="rId18"/>
    <p:sldId id="344" r:id="rId19"/>
    <p:sldId id="345" r:id="rId20"/>
    <p:sldId id="337" r:id="rId21"/>
    <p:sldId id="332" r:id="rId22"/>
    <p:sldId id="329" r:id="rId23"/>
    <p:sldId id="330" r:id="rId24"/>
    <p:sldId id="340" r:id="rId25"/>
    <p:sldId id="331" r:id="rId26"/>
    <p:sldId id="349" r:id="rId27"/>
    <p:sldId id="350" r:id="rId28"/>
    <p:sldId id="351" r:id="rId29"/>
    <p:sldId id="335" r:id="rId30"/>
    <p:sldId id="353" r:id="rId31"/>
    <p:sldId id="336" r:id="rId32"/>
    <p:sldId id="348" r:id="rId33"/>
    <p:sldId id="354" r:id="rId34"/>
    <p:sldId id="356" r:id="rId35"/>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CF4"/>
    <a:srgbClr val="FFFFFF"/>
    <a:srgbClr val="505050"/>
    <a:srgbClr val="000000"/>
    <a:srgbClr val="969696"/>
    <a:srgbClr val="002050"/>
    <a:srgbClr val="442359"/>
    <a:srgbClr val="333333"/>
    <a:srgbClr val="00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0110" autoAdjust="0"/>
  </p:normalViewPr>
  <p:slideViewPr>
    <p:cSldViewPr>
      <p:cViewPr varScale="1">
        <p:scale>
          <a:sx n="72" d="100"/>
          <a:sy n="72" d="100"/>
        </p:scale>
        <p:origin x="480" y="66"/>
      </p:cViewPr>
      <p:guideLst>
        <p:guide orient="horz" pos="188"/>
        <p:guide orient="horz" pos="763"/>
        <p:guide orient="horz" pos="1339"/>
        <p:guide orient="horz" pos="2491"/>
        <p:guide orient="horz" pos="4218"/>
        <p:guide orient="horz" pos="3643"/>
        <p:guide orient="horz" pos="3067"/>
        <p:guide orient="horz" pos="1915"/>
        <p:guide orient="horz" pos="4392"/>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11/3/2017</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11/3/2017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33525" y="914400"/>
            <a:ext cx="8126413" cy="4572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4"/>
          </p:nvPr>
        </p:nvSpPr>
        <p:spPr/>
        <p:txBody>
          <a:bodyPr/>
          <a:lstStyle/>
          <a:p>
            <a:fld id="{3CC11E09-DF29-41C6-8284-8E6AA427DAE1}" type="datetime1">
              <a:rPr lang="en-US" smtClean="0">
                <a:solidFill>
                  <a:prstClr val="black"/>
                </a:solidFill>
              </a:rPr>
              <a:pPr/>
              <a:t>11/3/2017</a:t>
            </a:fld>
            <a:endParaRPr lang="en-US" dirty="0">
              <a:solidFill>
                <a:prstClr val="black"/>
              </a:solidFill>
            </a:endParaRPr>
          </a:p>
        </p:txBody>
      </p:sp>
      <p:sp>
        <p:nvSpPr>
          <p:cNvPr id="9" name="Header Placeholder 8"/>
          <p:cNvSpPr>
            <a:spLocks noGrp="1"/>
          </p:cNvSpPr>
          <p:nvPr>
            <p:ph type="hdr" sz="quarter" idx="15"/>
          </p:nvPr>
        </p:nvSpPr>
        <p:spPr/>
        <p:txBody>
          <a:bodyPr/>
          <a:lstStyle/>
          <a:p>
            <a:r>
              <a:rPr lang="en-US" dirty="0" smtClean="0">
                <a:solidFill>
                  <a:prstClr val="black"/>
                </a:solidFill>
              </a:rPr>
              <a:t>Windows Azure</a:t>
            </a:r>
            <a:endParaRPr lang="en-US" dirty="0">
              <a:solidFill>
                <a:prstClr val="black"/>
              </a:solidFill>
            </a:endParaRPr>
          </a:p>
        </p:txBody>
      </p:sp>
      <p:sp>
        <p:nvSpPr>
          <p:cNvPr id="10" name="Slide Number Placeholder 9"/>
          <p:cNvSpPr>
            <a:spLocks noGrp="1"/>
          </p:cNvSpPr>
          <p:nvPr>
            <p:ph type="sldNum" sz="quarter" idx="16"/>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
        <p:nvSpPr>
          <p:cNvPr id="11" name="Footer Placeholder 10"/>
          <p:cNvSpPr>
            <a:spLocks noGrp="1"/>
          </p:cNvSpPr>
          <p:nvPr>
            <p:ph type="ftr" sz="quarter" idx="17"/>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50073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0517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12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268594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369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8218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740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89459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1820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0666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88138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4512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123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505180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696338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9949735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921918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170673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82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4592763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63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518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169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28802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3273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850268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0263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9480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6613484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3401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5786" y="5978334"/>
            <a:ext cx="3157734" cy="719329"/>
          </a:xfrm>
          <a:prstGeom prst="rect">
            <a:avLst/>
          </a:prstGeom>
        </p:spPr>
      </p:pic>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077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241693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0505512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422454041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910325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4571114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261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548805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817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3123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33632998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9380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7584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5405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223946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53241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48500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42010323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146198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9780516"/>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737633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12706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04151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340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8453226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695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122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037" y="2811462"/>
            <a:ext cx="6021095" cy="1371600"/>
          </a:xfrm>
          <a:prstGeom prst="rect">
            <a:avLst/>
          </a:prstGeom>
        </p:spPr>
      </p:pic>
    </p:spTree>
    <p:extLst>
      <p:ext uri="{BB962C8B-B14F-4D97-AF65-F5344CB8AC3E}">
        <p14:creationId xmlns:p14="http://schemas.microsoft.com/office/powerpoint/2010/main" val="12455878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5786" y="5978334"/>
            <a:ext cx="3157734" cy="719329"/>
          </a:xfrm>
          <a:prstGeom prst="rect">
            <a:avLst/>
          </a:prstGeom>
        </p:spPr>
      </p:pic>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8275456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66904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45261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682945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1465868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293777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737991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199202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46596720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228644"/>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33798398"/>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760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5203660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5345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91007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1615446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7440788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5786" y="5978334"/>
            <a:ext cx="3157734" cy="719329"/>
          </a:xfrm>
          <a:prstGeom prst="rect">
            <a:avLst/>
          </a:prstGeom>
        </p:spPr>
      </p:pic>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676040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theme" Target="../theme/theme5.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90CCF4"/>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5" r:id="rId6"/>
    <p:sldLayoutId id="2147484186" r:id="rId7"/>
    <p:sldLayoutId id="2147484187" r:id="rId8"/>
    <p:sldLayoutId id="2147484191" r:id="rId9"/>
    <p:sldLayoutId id="2147484188" r:id="rId10"/>
    <p:sldLayoutId id="2147484196" r:id="rId11"/>
    <p:sldLayoutId id="2147484189" r:id="rId12"/>
    <p:sldLayoutId id="2147484217" r:id="rId13"/>
    <p:sldLayoutId id="2147484218" r:id="rId14"/>
    <p:sldLayoutId id="2147484198"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0CCF4"/>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06161235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9" r:id="rId13"/>
    <p:sldLayoutId id="2147484310" r:id="rId14"/>
    <p:sldLayoutId id="2147484321" r:id="rId15"/>
    <p:sldLayoutId id="2147484311"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90CCF4"/>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64641861"/>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328" r:id="rId5"/>
    <p:sldLayoutId id="2147484320"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7" r:id="rId15"/>
    <p:sldLayoutId id="2147484288" r:id="rId16"/>
    <p:sldLayoutId id="2147484289"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90CCF4"/>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96111433"/>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329"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65" r:id="rId14"/>
    <p:sldLayoutId id="2147484266" r:id="rId15"/>
    <p:sldLayoutId id="2147484267" r:id="rId16"/>
    <p:sldLayoutId id="2147484348"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90CCF4"/>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188828107"/>
      </p:ext>
    </p:extLst>
  </p:cSld>
  <p:clrMap bg1="dk1" tx1="lt1" bg2="dk2" tx2="lt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hyperlink" Target="https://sisu.ut.ee/teadusandmed/re3dataorg" TargetMode="External"/><Relationship Id="rId2" Type="http://schemas.openxmlformats.org/officeDocument/2006/relationships/hyperlink" Target="https://www.re3data.org/" TargetMode="External"/><Relationship Id="rId1" Type="http://schemas.openxmlformats.org/officeDocument/2006/relationships/slideLayout" Target="../slideLayouts/slideLayout5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isu.ut.ee/rdm_course1/registry-re3dataor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re3data.org/" TargetMode="Externa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hyperlink" Target="http://itrade.sg/wp-content/uploads/2017/06/pokka-carrot-fruit-juice-canned-drink.jpg" TargetMode="External"/><Relationship Id="rId7" Type="http://schemas.openxmlformats.org/officeDocument/2006/relationships/image" Target="../media/image16.png"/><Relationship Id="rId2" Type="http://schemas.openxmlformats.org/officeDocument/2006/relationships/hyperlink" Target="https://smartymockups.com/wp-content/uploads/2016/10/Beer_Can_Mockup_330ml_1-1.jpg" TargetMode="External"/><Relationship Id="rId1" Type="http://schemas.openxmlformats.org/officeDocument/2006/relationships/slideLayout" Target="../slideLayouts/slideLayout5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datacite.ut.ee/" TargetMode="Externa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earch.datacite.org/" TargetMode="Externa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search.datacite.org/ui" TargetMode="Externa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hyperlink" Target="https://www.zenodo.org/" TargetMode="External"/><Relationship Id="rId2" Type="http://schemas.openxmlformats.org/officeDocument/2006/relationships/hyperlink" Target="https://www.openaire.eu/" TargetMode="External"/><Relationship Id="rId1" Type="http://schemas.openxmlformats.org/officeDocument/2006/relationships/slideLayout" Target="../slideLayouts/slideLayout50.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CERN" TargetMode="External"/><Relationship Id="rId2" Type="http://schemas.openxmlformats.org/officeDocument/2006/relationships/hyperlink" Target="https://en.wikipedia.org/wiki/OpenAIRE" TargetMode="External"/><Relationship Id="rId1" Type="http://schemas.openxmlformats.org/officeDocument/2006/relationships/slideLayout" Target="../slideLayouts/slideLayout50.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http://roar.eprints.org/" TargetMode="External"/><Relationship Id="rId2" Type="http://schemas.openxmlformats.org/officeDocument/2006/relationships/hyperlink" Target="http://www.opendoar.org/" TargetMode="Externa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hyperlink" Target="https://www.scienceopen.com/collection/futurepaper" TargetMode="Externa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hyperlink" Target="http://openscience.org/what-exactly-is-open-science/" TargetMode="Externa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etag.ee/wp-content/uploads/2017/03/Open-Science-in-Estonia-Principles-and-Recommendations-final.pdf" TargetMode="Externa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t-EE" dirty="0" err="1" smtClean="0">
                <a:solidFill>
                  <a:schemeClr val="bg1"/>
                </a:solidFill>
              </a:rPr>
              <a:t>Resources</a:t>
            </a:r>
            <a:r>
              <a:rPr lang="et-EE" dirty="0" smtClean="0">
                <a:solidFill>
                  <a:schemeClr val="bg1"/>
                </a:solidFill>
              </a:rPr>
              <a:t> </a:t>
            </a:r>
            <a:r>
              <a:rPr lang="et-EE" dirty="0" err="1" smtClean="0">
                <a:solidFill>
                  <a:schemeClr val="bg1"/>
                </a:solidFill>
              </a:rPr>
              <a:t>of</a:t>
            </a:r>
            <a:r>
              <a:rPr lang="et-EE" dirty="0" smtClean="0">
                <a:solidFill>
                  <a:schemeClr val="bg1"/>
                </a:solidFill>
              </a:rPr>
              <a:t> </a:t>
            </a:r>
            <a:r>
              <a:rPr lang="et-EE" dirty="0" err="1" smtClean="0">
                <a:solidFill>
                  <a:schemeClr val="bg1"/>
                </a:solidFill>
              </a:rPr>
              <a:t>Open</a:t>
            </a:r>
            <a:r>
              <a:rPr lang="et-EE" dirty="0" smtClean="0">
                <a:solidFill>
                  <a:schemeClr val="bg1"/>
                </a:solidFill>
              </a:rPr>
              <a:t> </a:t>
            </a:r>
            <a:r>
              <a:rPr lang="et-EE" dirty="0" err="1" smtClean="0">
                <a:solidFill>
                  <a:schemeClr val="bg1"/>
                </a:solidFill>
              </a:rPr>
              <a:t>Data</a:t>
            </a:r>
            <a:endParaRPr lang="en-US" dirty="0">
              <a:solidFill>
                <a:schemeClr val="bg1"/>
              </a:solidFill>
            </a:endParaRPr>
          </a:p>
        </p:txBody>
      </p:sp>
      <p:sp>
        <p:nvSpPr>
          <p:cNvPr id="3" name="Subtitle 2"/>
          <p:cNvSpPr>
            <a:spLocks noGrp="1"/>
          </p:cNvSpPr>
          <p:nvPr>
            <p:ph type="subTitle" idx="1"/>
          </p:nvPr>
        </p:nvSpPr>
        <p:spPr>
          <a:xfrm>
            <a:off x="274640" y="5783263"/>
            <a:ext cx="7619997" cy="914400"/>
          </a:xfrm>
        </p:spPr>
        <p:txBody>
          <a:bodyPr/>
          <a:lstStyle/>
          <a:p>
            <a:r>
              <a:rPr lang="et-EE" dirty="0" smtClean="0">
                <a:solidFill>
                  <a:schemeClr val="bg1"/>
                </a:solidFill>
                <a:latin typeface="+mj-lt"/>
              </a:rPr>
              <a:t>Tiiu Tarkpea</a:t>
            </a:r>
          </a:p>
          <a:p>
            <a:r>
              <a:rPr lang="en-US" dirty="0" smtClean="0">
                <a:solidFill>
                  <a:schemeClr val="bg1"/>
                </a:solidFill>
                <a:latin typeface="+mj-lt"/>
              </a:rPr>
              <a:t>D</a:t>
            </a:r>
            <a:r>
              <a:rPr lang="et-EE" dirty="0" smtClean="0">
                <a:solidFill>
                  <a:schemeClr val="bg1"/>
                </a:solidFill>
                <a:latin typeface="+mj-lt"/>
              </a:rPr>
              <a:t>ata </a:t>
            </a:r>
            <a:r>
              <a:rPr lang="et-EE" dirty="0" err="1" smtClean="0">
                <a:solidFill>
                  <a:schemeClr val="bg1"/>
                </a:solidFill>
                <a:latin typeface="+mj-lt"/>
              </a:rPr>
              <a:t>Librarian</a:t>
            </a:r>
            <a:endParaRPr lang="et-EE" dirty="0" smtClean="0">
              <a:solidFill>
                <a:schemeClr val="bg1"/>
              </a:solidFill>
              <a:latin typeface="+mj-lt"/>
            </a:endParaRPr>
          </a:p>
          <a:p>
            <a:endParaRPr lang="et-EE" dirty="0" smtClean="0">
              <a:solidFill>
                <a:schemeClr val="bg1"/>
              </a:solidFill>
            </a:endParaRPr>
          </a:p>
          <a:p>
            <a:endParaRPr lang="et-EE" dirty="0" smtClean="0">
              <a:solidFill>
                <a:schemeClr val="bg1"/>
              </a:solidFill>
            </a:endParaRPr>
          </a:p>
          <a:p>
            <a:r>
              <a:rPr lang="en-US" dirty="0" smtClean="0">
                <a:solidFill>
                  <a:schemeClr val="bg1"/>
                </a:solidFill>
                <a:latin typeface="+mj-lt"/>
              </a:rPr>
              <a:t>"Open </a:t>
            </a:r>
            <a:r>
              <a:rPr lang="en-US" dirty="0" err="1" smtClean="0">
                <a:solidFill>
                  <a:schemeClr val="bg1"/>
                </a:solidFill>
                <a:latin typeface="+mj-lt"/>
              </a:rPr>
              <a:t>licen</a:t>
            </a:r>
            <a:r>
              <a:rPr lang="et-EE" dirty="0" smtClean="0">
                <a:solidFill>
                  <a:schemeClr val="bg1"/>
                </a:solidFill>
                <a:latin typeface="+mj-lt"/>
              </a:rPr>
              <a:t>s</a:t>
            </a:r>
            <a:r>
              <a:rPr lang="en-US" dirty="0" err="1" smtClean="0">
                <a:solidFill>
                  <a:schemeClr val="bg1"/>
                </a:solidFill>
                <a:latin typeface="+mj-lt"/>
              </a:rPr>
              <a:t>es</a:t>
            </a:r>
            <a:r>
              <a:rPr lang="en-US" dirty="0" smtClean="0">
                <a:solidFill>
                  <a:schemeClr val="bg1"/>
                </a:solidFill>
                <a:latin typeface="+mj-lt"/>
              </a:rPr>
              <a:t>, open content, open data: tools for developing digital humanities", Nov 1–3,</a:t>
            </a:r>
            <a:r>
              <a:rPr lang="et-EE" dirty="0" smtClean="0">
                <a:solidFill>
                  <a:schemeClr val="bg1"/>
                </a:solidFill>
                <a:latin typeface="+mj-lt"/>
              </a:rPr>
              <a:t> </a:t>
            </a:r>
            <a:r>
              <a:rPr lang="en-US" dirty="0" smtClean="0">
                <a:solidFill>
                  <a:schemeClr val="bg1"/>
                </a:solidFill>
                <a:latin typeface="+mj-lt"/>
              </a:rPr>
              <a:t>2017</a:t>
            </a:r>
          </a:p>
        </p:txBody>
      </p:sp>
    </p:spTree>
    <p:extLst>
      <p:ext uri="{BB962C8B-B14F-4D97-AF65-F5344CB8AC3E}">
        <p14:creationId xmlns:p14="http://schemas.microsoft.com/office/powerpoint/2010/main" val="55015886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a:solidFill>
                  <a:schemeClr val="bg1"/>
                </a:solidFill>
                <a:hlinkClick r:id="rId2"/>
              </a:rPr>
              <a:t>Re3data.org</a:t>
            </a:r>
            <a:endParaRPr lang="et-EE" dirty="0">
              <a:solidFill>
                <a:schemeClr val="bg1"/>
              </a:solidFill>
            </a:endParaRPr>
          </a:p>
        </p:txBody>
      </p:sp>
      <p:sp>
        <p:nvSpPr>
          <p:cNvPr id="3" name="Teksti kohatäide 2"/>
          <p:cNvSpPr>
            <a:spLocks noGrp="1"/>
          </p:cNvSpPr>
          <p:nvPr>
            <p:ph type="body" sz="quarter" idx="10"/>
          </p:nvPr>
        </p:nvSpPr>
        <p:spPr>
          <a:xfrm>
            <a:off x="198437" y="1135062"/>
            <a:ext cx="11887200" cy="5484812"/>
          </a:xfrm>
        </p:spPr>
        <p:txBody>
          <a:bodyPr/>
          <a:lstStyle/>
          <a:p>
            <a:pPr marL="342900" lvl="0" indent="-342900" defTabSz="914400">
              <a:buFont typeface="Arial" charset="0"/>
              <a:buChar char="•"/>
              <a:defRPr/>
            </a:pPr>
            <a:r>
              <a:rPr lang="et-EE" dirty="0" err="1" smtClean="0">
                <a:solidFill>
                  <a:schemeClr val="bg1"/>
                </a:solidFill>
              </a:rPr>
              <a:t>Registry</a:t>
            </a:r>
            <a:r>
              <a:rPr lang="et-EE" dirty="0" smtClean="0">
                <a:solidFill>
                  <a:schemeClr val="bg1"/>
                </a:solidFill>
              </a:rPr>
              <a:t> </a:t>
            </a:r>
            <a:r>
              <a:rPr lang="et-EE" dirty="0" err="1">
                <a:solidFill>
                  <a:schemeClr val="bg1"/>
                </a:solidFill>
              </a:rPr>
              <a:t>of</a:t>
            </a:r>
            <a:r>
              <a:rPr lang="et-EE" dirty="0">
                <a:solidFill>
                  <a:schemeClr val="bg1"/>
                </a:solidFill>
              </a:rPr>
              <a:t> </a:t>
            </a:r>
            <a:r>
              <a:rPr lang="et-EE" dirty="0" err="1">
                <a:solidFill>
                  <a:schemeClr val="bg1"/>
                </a:solidFill>
              </a:rPr>
              <a:t>Research</a:t>
            </a:r>
            <a:r>
              <a:rPr lang="et-EE" dirty="0">
                <a:solidFill>
                  <a:schemeClr val="bg1"/>
                </a:solidFill>
              </a:rPr>
              <a:t> </a:t>
            </a:r>
            <a:r>
              <a:rPr lang="et-EE" dirty="0" err="1">
                <a:solidFill>
                  <a:schemeClr val="bg1"/>
                </a:solidFill>
              </a:rPr>
              <a:t>Data</a:t>
            </a:r>
            <a:r>
              <a:rPr lang="et-EE" dirty="0">
                <a:solidFill>
                  <a:schemeClr val="bg1"/>
                </a:solidFill>
              </a:rPr>
              <a:t> </a:t>
            </a:r>
            <a:r>
              <a:rPr lang="et-EE" dirty="0" err="1">
                <a:solidFill>
                  <a:schemeClr val="bg1"/>
                </a:solidFill>
              </a:rPr>
              <a:t>Repositories</a:t>
            </a:r>
            <a:endParaRPr lang="et-EE" dirty="0">
              <a:solidFill>
                <a:schemeClr val="bg1"/>
              </a:solidFill>
            </a:endParaRPr>
          </a:p>
          <a:p>
            <a:pPr marL="342900" lvl="0" indent="-342900" defTabSz="914400">
              <a:buFont typeface="Arial" charset="0"/>
              <a:buChar char="•"/>
              <a:defRPr/>
            </a:pPr>
            <a:r>
              <a:rPr lang="et-EE" dirty="0" smtClean="0">
                <a:solidFill>
                  <a:schemeClr val="bg1"/>
                </a:solidFill>
              </a:rPr>
              <a:t>1957</a:t>
            </a:r>
            <a:r>
              <a:rPr lang="en-US" dirty="0" smtClean="0">
                <a:solidFill>
                  <a:schemeClr val="bg1"/>
                </a:solidFill>
              </a:rPr>
              <a:t> </a:t>
            </a:r>
            <a:r>
              <a:rPr lang="en-US" dirty="0">
                <a:solidFill>
                  <a:schemeClr val="bg1"/>
                </a:solidFill>
              </a:rPr>
              <a:t>research data repositories</a:t>
            </a:r>
            <a:r>
              <a:rPr lang="et-EE" dirty="0">
                <a:solidFill>
                  <a:schemeClr val="bg1"/>
                </a:solidFill>
              </a:rPr>
              <a:t> </a:t>
            </a:r>
            <a:r>
              <a:rPr lang="et-EE" dirty="0" smtClean="0">
                <a:solidFill>
                  <a:schemeClr val="bg1"/>
                </a:solidFill>
              </a:rPr>
              <a:t>(27.10.2017)</a:t>
            </a:r>
          </a:p>
          <a:p>
            <a:pPr marL="342900" lvl="0" indent="-342900" defTabSz="914400">
              <a:buFont typeface="Arial" charset="0"/>
              <a:buChar char="•"/>
              <a:defRPr/>
            </a:pPr>
            <a:r>
              <a:rPr lang="et-EE" dirty="0" err="1" smtClean="0">
                <a:solidFill>
                  <a:schemeClr val="bg1"/>
                </a:solidFill>
              </a:rPr>
              <a:t>Tutorial</a:t>
            </a:r>
            <a:r>
              <a:rPr lang="et-EE" dirty="0" smtClean="0">
                <a:solidFill>
                  <a:schemeClr val="bg1"/>
                </a:solidFill>
              </a:rPr>
              <a:t> </a:t>
            </a:r>
            <a:r>
              <a:rPr lang="et-EE" dirty="0" err="1" smtClean="0">
                <a:solidFill>
                  <a:schemeClr val="bg1"/>
                </a:solidFill>
              </a:rPr>
              <a:t>in</a:t>
            </a:r>
            <a:r>
              <a:rPr lang="et-EE" dirty="0" smtClean="0">
                <a:solidFill>
                  <a:schemeClr val="bg1"/>
                </a:solidFill>
              </a:rPr>
              <a:t> </a:t>
            </a:r>
            <a:r>
              <a:rPr lang="et-EE" dirty="0" err="1">
                <a:solidFill>
                  <a:schemeClr val="bg1"/>
                </a:solidFill>
                <a:hlinkClick r:id="rId3"/>
              </a:rPr>
              <a:t>E</a:t>
            </a:r>
            <a:r>
              <a:rPr lang="et-EE" dirty="0" err="1" smtClean="0">
                <a:solidFill>
                  <a:schemeClr val="bg1"/>
                </a:solidFill>
                <a:hlinkClick r:id="rId3"/>
              </a:rPr>
              <a:t>stonian</a:t>
            </a:r>
            <a:r>
              <a:rPr lang="et-EE" dirty="0" smtClean="0">
                <a:solidFill>
                  <a:schemeClr val="bg1"/>
                </a:solidFill>
              </a:rPr>
              <a:t> and </a:t>
            </a:r>
            <a:r>
              <a:rPr lang="et-EE" dirty="0" err="1" smtClean="0">
                <a:solidFill>
                  <a:schemeClr val="bg1"/>
                </a:solidFill>
              </a:rPr>
              <a:t>in</a:t>
            </a:r>
            <a:r>
              <a:rPr lang="et-EE" dirty="0" smtClean="0">
                <a:solidFill>
                  <a:schemeClr val="bg1"/>
                </a:solidFill>
              </a:rPr>
              <a:t> </a:t>
            </a:r>
            <a:r>
              <a:rPr lang="et-EE" dirty="0" err="1" smtClean="0">
                <a:solidFill>
                  <a:schemeClr val="bg1"/>
                </a:solidFill>
                <a:hlinkClick r:id="rId4"/>
              </a:rPr>
              <a:t>English</a:t>
            </a:r>
            <a:endParaRPr lang="et-EE" dirty="0" smtClean="0">
              <a:solidFill>
                <a:schemeClr val="bg1"/>
              </a:solidFill>
            </a:endParaRPr>
          </a:p>
          <a:p>
            <a:pPr marL="342900" lvl="0" indent="-342900" defTabSz="914400">
              <a:buFont typeface="Arial" charset="0"/>
              <a:buChar char="•"/>
              <a:defRPr/>
            </a:pPr>
            <a:r>
              <a:rPr lang="et-EE" dirty="0" err="1" smtClean="0">
                <a:solidFill>
                  <a:schemeClr val="bg1"/>
                </a:solidFill>
              </a:rPr>
              <a:t>Search</a:t>
            </a:r>
            <a:r>
              <a:rPr lang="et-EE" dirty="0" smtClean="0">
                <a:solidFill>
                  <a:schemeClr val="bg1"/>
                </a:solidFill>
              </a:rPr>
              <a:t> and </a:t>
            </a:r>
            <a:r>
              <a:rPr lang="et-EE" dirty="0" err="1" smtClean="0">
                <a:solidFill>
                  <a:schemeClr val="bg1"/>
                </a:solidFill>
              </a:rPr>
              <a:t>browse</a:t>
            </a:r>
            <a:endParaRPr lang="et-EE" dirty="0" smtClean="0">
              <a:solidFill>
                <a:schemeClr val="bg1"/>
              </a:solidFill>
            </a:endParaRPr>
          </a:p>
          <a:p>
            <a:pPr marL="342900" lvl="0" indent="-342900" defTabSz="914400">
              <a:buFont typeface="Arial" charset="0"/>
              <a:buChar char="•"/>
              <a:defRPr/>
            </a:pPr>
            <a:r>
              <a:rPr lang="et-EE" dirty="0" err="1" smtClean="0">
                <a:solidFill>
                  <a:schemeClr val="bg1"/>
                </a:solidFill>
              </a:rPr>
              <a:t>Clear</a:t>
            </a:r>
            <a:r>
              <a:rPr lang="et-EE" dirty="0" smtClean="0">
                <a:solidFill>
                  <a:schemeClr val="bg1"/>
                </a:solidFill>
              </a:rPr>
              <a:t> </a:t>
            </a:r>
            <a:r>
              <a:rPr lang="et-EE" dirty="0" err="1" smtClean="0">
                <a:solidFill>
                  <a:schemeClr val="bg1"/>
                </a:solidFill>
              </a:rPr>
              <a:t>icon</a:t>
            </a:r>
            <a:r>
              <a:rPr lang="et-EE" dirty="0" smtClean="0">
                <a:solidFill>
                  <a:schemeClr val="bg1"/>
                </a:solidFill>
              </a:rPr>
              <a:t> </a:t>
            </a:r>
            <a:r>
              <a:rPr lang="et-EE" dirty="0" err="1" smtClean="0">
                <a:solidFill>
                  <a:schemeClr val="bg1"/>
                </a:solidFill>
              </a:rPr>
              <a:t>system</a:t>
            </a:r>
            <a:endParaRPr lang="et-EE" dirty="0" smtClean="0">
              <a:solidFill>
                <a:schemeClr val="bg1"/>
              </a:solidFill>
            </a:endParaRPr>
          </a:p>
          <a:p>
            <a:pPr lvl="0" defTabSz="914400">
              <a:defRPr/>
            </a:pPr>
            <a:endParaRPr lang="et-EE" sz="3200" dirty="0">
              <a:solidFill>
                <a:prstClr val="black"/>
              </a:solidFill>
              <a:latin typeface="Calibri"/>
            </a:endParaRPr>
          </a:p>
          <a:p>
            <a:endParaRPr lang="et-EE" dirty="0"/>
          </a:p>
        </p:txBody>
      </p:sp>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0" y="4563698"/>
            <a:ext cx="5638800" cy="194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0237" y="3305039"/>
            <a:ext cx="4844652" cy="2517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3553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i kohatäide 1"/>
          <p:cNvSpPr>
            <a:spLocks noGrp="1"/>
          </p:cNvSpPr>
          <p:nvPr>
            <p:ph type="body" sz="quarter" idx="10"/>
          </p:nvPr>
        </p:nvSpPr>
        <p:spPr>
          <a:xfrm>
            <a:off x="808037" y="1211262"/>
            <a:ext cx="2743200" cy="5484812"/>
          </a:xfrm>
        </p:spPr>
        <p:txBody>
          <a:bodyPr/>
          <a:lstStyle/>
          <a:p>
            <a:r>
              <a:rPr lang="et-EE" sz="3600" dirty="0" err="1" smtClean="0">
                <a:solidFill>
                  <a:schemeClr val="bg1"/>
                </a:solidFill>
              </a:rPr>
              <a:t>Let’s</a:t>
            </a:r>
            <a:endParaRPr lang="et-EE" sz="3600" dirty="0" smtClean="0">
              <a:solidFill>
                <a:schemeClr val="bg1"/>
              </a:solidFill>
            </a:endParaRPr>
          </a:p>
          <a:p>
            <a:r>
              <a:rPr lang="et-EE" sz="3600" dirty="0" err="1">
                <a:solidFill>
                  <a:schemeClr val="bg1"/>
                </a:solidFill>
              </a:rPr>
              <a:t>h</a:t>
            </a:r>
            <a:r>
              <a:rPr lang="et-EE" sz="3600" dirty="0" err="1" smtClean="0">
                <a:solidFill>
                  <a:schemeClr val="bg1"/>
                </a:solidFill>
              </a:rPr>
              <a:t>ave</a:t>
            </a:r>
            <a:r>
              <a:rPr lang="et-EE" sz="3600" dirty="0" smtClean="0">
                <a:solidFill>
                  <a:schemeClr val="bg1"/>
                </a:solidFill>
              </a:rPr>
              <a:t> </a:t>
            </a:r>
          </a:p>
          <a:p>
            <a:r>
              <a:rPr lang="et-EE" sz="3600" dirty="0">
                <a:solidFill>
                  <a:schemeClr val="bg1"/>
                </a:solidFill>
              </a:rPr>
              <a:t>a</a:t>
            </a:r>
            <a:r>
              <a:rPr lang="et-EE" sz="3600" dirty="0" smtClean="0">
                <a:solidFill>
                  <a:schemeClr val="bg1"/>
                </a:solidFill>
              </a:rPr>
              <a:t> </a:t>
            </a:r>
            <a:r>
              <a:rPr lang="et-EE" sz="3600" dirty="0" err="1" smtClean="0">
                <a:solidFill>
                  <a:schemeClr val="bg1"/>
                </a:solidFill>
              </a:rPr>
              <a:t>fun</a:t>
            </a:r>
            <a:r>
              <a:rPr lang="et-EE" sz="3600" dirty="0" smtClean="0">
                <a:solidFill>
                  <a:schemeClr val="bg1"/>
                </a:solidFill>
              </a:rPr>
              <a:t>!</a:t>
            </a:r>
          </a:p>
          <a:p>
            <a:endParaRPr lang="et-EE" sz="3600" dirty="0">
              <a:solidFill>
                <a:schemeClr val="bg1"/>
              </a:solidFill>
            </a:endParaRPr>
          </a:p>
          <a:p>
            <a:r>
              <a:rPr lang="et-EE" sz="3600" dirty="0" err="1" smtClean="0">
                <a:solidFill>
                  <a:schemeClr val="bg1"/>
                </a:solidFill>
              </a:rPr>
              <a:t>Let’s</a:t>
            </a:r>
            <a:endParaRPr lang="et-EE" sz="3600" dirty="0" smtClean="0">
              <a:solidFill>
                <a:schemeClr val="bg1"/>
              </a:solidFill>
            </a:endParaRPr>
          </a:p>
          <a:p>
            <a:r>
              <a:rPr lang="et-EE" sz="3600" dirty="0" err="1">
                <a:solidFill>
                  <a:schemeClr val="bg1"/>
                </a:solidFill>
              </a:rPr>
              <a:t>f</a:t>
            </a:r>
            <a:r>
              <a:rPr lang="et-EE" sz="3600" dirty="0" err="1" smtClean="0">
                <a:solidFill>
                  <a:schemeClr val="bg1"/>
                </a:solidFill>
              </a:rPr>
              <a:t>ind</a:t>
            </a:r>
            <a:r>
              <a:rPr lang="et-EE" sz="3600" dirty="0" smtClean="0">
                <a:solidFill>
                  <a:schemeClr val="bg1"/>
                </a:solidFill>
              </a:rPr>
              <a:t> </a:t>
            </a:r>
          </a:p>
          <a:p>
            <a:r>
              <a:rPr lang="et-EE" sz="3600" dirty="0" err="1">
                <a:solidFill>
                  <a:schemeClr val="bg1"/>
                </a:solidFill>
              </a:rPr>
              <a:t>d</a:t>
            </a:r>
            <a:r>
              <a:rPr lang="et-EE" sz="3600" dirty="0" err="1" smtClean="0">
                <a:solidFill>
                  <a:schemeClr val="bg1"/>
                </a:solidFill>
              </a:rPr>
              <a:t>ata</a:t>
            </a:r>
            <a:r>
              <a:rPr lang="et-EE" sz="3600" dirty="0" smtClean="0">
                <a:solidFill>
                  <a:schemeClr val="bg1"/>
                </a:solidFill>
              </a:rPr>
              <a:t>!</a:t>
            </a:r>
            <a:endParaRPr lang="et-EE" sz="3600"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237" y="220661"/>
            <a:ext cx="6477000" cy="6650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6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a:solidFill>
                  <a:srgbClr val="000000"/>
                </a:solidFill>
                <a:hlinkClick r:id="rId2"/>
              </a:rPr>
              <a:t>Re3data.org</a:t>
            </a:r>
            <a:endParaRPr lang="et-EE" dirty="0"/>
          </a:p>
        </p:txBody>
      </p:sp>
      <p:sp>
        <p:nvSpPr>
          <p:cNvPr id="3" name="Teksti kohatäide 2"/>
          <p:cNvSpPr>
            <a:spLocks noGrp="1"/>
          </p:cNvSpPr>
          <p:nvPr>
            <p:ph type="body" sz="quarter" idx="10"/>
          </p:nvPr>
        </p:nvSpPr>
        <p:spPr/>
        <p:txBody>
          <a:bodyPr/>
          <a:lstStyle/>
          <a:p>
            <a:r>
              <a:rPr lang="et-EE" dirty="0" err="1" smtClean="0">
                <a:solidFill>
                  <a:schemeClr val="accent3"/>
                </a:solidFill>
              </a:rPr>
              <a:t>Remember</a:t>
            </a:r>
            <a:r>
              <a:rPr lang="et-EE" dirty="0" smtClean="0">
                <a:solidFill>
                  <a:schemeClr val="bg1"/>
                </a:solidFill>
              </a:rPr>
              <a:t>: </a:t>
            </a:r>
            <a:r>
              <a:rPr lang="et-EE" dirty="0" err="1" smtClean="0">
                <a:solidFill>
                  <a:schemeClr val="bg1"/>
                </a:solidFill>
              </a:rPr>
              <a:t>you</a:t>
            </a:r>
            <a:r>
              <a:rPr lang="et-EE" dirty="0" smtClean="0">
                <a:solidFill>
                  <a:schemeClr val="bg1"/>
                </a:solidFill>
              </a:rPr>
              <a:t> </a:t>
            </a:r>
            <a:r>
              <a:rPr lang="et-EE" dirty="0" err="1" smtClean="0">
                <a:solidFill>
                  <a:schemeClr val="bg1"/>
                </a:solidFill>
              </a:rPr>
              <a:t>try</a:t>
            </a:r>
            <a:r>
              <a:rPr lang="et-EE" dirty="0" smtClean="0">
                <a:solidFill>
                  <a:schemeClr val="bg1"/>
                </a:solidFill>
              </a:rPr>
              <a:t> </a:t>
            </a:r>
            <a:r>
              <a:rPr lang="et-EE" dirty="0" err="1" smtClean="0">
                <a:solidFill>
                  <a:schemeClr val="bg1"/>
                </a:solidFill>
              </a:rPr>
              <a:t>to</a:t>
            </a:r>
            <a:r>
              <a:rPr lang="et-EE" dirty="0" smtClean="0">
                <a:solidFill>
                  <a:schemeClr val="bg1"/>
                </a:solidFill>
              </a:rPr>
              <a:t> </a:t>
            </a:r>
            <a:r>
              <a:rPr lang="et-EE" dirty="0" err="1" smtClean="0">
                <a:solidFill>
                  <a:schemeClr val="bg1"/>
                </a:solidFill>
              </a:rPr>
              <a:t>find</a:t>
            </a:r>
            <a:r>
              <a:rPr lang="et-EE" dirty="0" smtClean="0">
                <a:solidFill>
                  <a:schemeClr val="bg1"/>
                </a:solidFill>
              </a:rPr>
              <a:t> a </a:t>
            </a:r>
            <a:r>
              <a:rPr lang="et-EE" dirty="0" err="1" smtClean="0">
                <a:solidFill>
                  <a:schemeClr val="bg1"/>
                </a:solidFill>
              </a:rPr>
              <a:t>repository</a:t>
            </a:r>
            <a:r>
              <a:rPr lang="et-EE" dirty="0" smtClean="0">
                <a:solidFill>
                  <a:schemeClr val="bg1"/>
                </a:solidFill>
              </a:rPr>
              <a:t>!</a:t>
            </a:r>
          </a:p>
          <a:p>
            <a:endParaRPr lang="et-EE" dirty="0" smtClean="0">
              <a:solidFill>
                <a:schemeClr val="bg1"/>
              </a:solidFill>
            </a:endParaRPr>
          </a:p>
          <a:p>
            <a:r>
              <a:rPr lang="et-EE" dirty="0" err="1" smtClean="0">
                <a:solidFill>
                  <a:schemeClr val="bg1"/>
                </a:solidFill>
              </a:rPr>
              <a:t>Browse</a:t>
            </a:r>
            <a:r>
              <a:rPr lang="et-EE" dirty="0" smtClean="0">
                <a:solidFill>
                  <a:schemeClr val="bg1"/>
                </a:solidFill>
              </a:rPr>
              <a:t>: 1. </a:t>
            </a:r>
            <a:r>
              <a:rPr lang="et-EE" dirty="0" err="1" smtClean="0">
                <a:solidFill>
                  <a:schemeClr val="bg1"/>
                </a:solidFill>
              </a:rPr>
              <a:t>Subject</a:t>
            </a:r>
            <a:r>
              <a:rPr lang="et-EE" dirty="0" smtClean="0">
                <a:solidFill>
                  <a:schemeClr val="bg1"/>
                </a:solidFill>
              </a:rPr>
              <a:t> </a:t>
            </a:r>
            <a:r>
              <a:rPr lang="et-EE" dirty="0" err="1" smtClean="0">
                <a:solidFill>
                  <a:schemeClr val="bg1"/>
                </a:solidFill>
              </a:rPr>
              <a:t>or</a:t>
            </a:r>
            <a:r>
              <a:rPr lang="et-EE" dirty="0" smtClean="0">
                <a:solidFill>
                  <a:schemeClr val="bg1"/>
                </a:solidFill>
              </a:rPr>
              <a:t> </a:t>
            </a:r>
            <a:r>
              <a:rPr lang="et-EE" dirty="0" err="1" smtClean="0">
                <a:solidFill>
                  <a:schemeClr val="bg1"/>
                </a:solidFill>
              </a:rPr>
              <a:t>Content</a:t>
            </a:r>
            <a:r>
              <a:rPr lang="et-EE" dirty="0" smtClean="0">
                <a:solidFill>
                  <a:schemeClr val="bg1"/>
                </a:solidFill>
              </a:rPr>
              <a:t> </a:t>
            </a:r>
            <a:r>
              <a:rPr lang="et-EE" dirty="0" err="1" smtClean="0">
                <a:solidFill>
                  <a:schemeClr val="bg1"/>
                </a:solidFill>
              </a:rPr>
              <a:t>type</a:t>
            </a:r>
            <a:r>
              <a:rPr lang="et-EE" dirty="0" smtClean="0">
                <a:solidFill>
                  <a:schemeClr val="bg1"/>
                </a:solidFill>
              </a:rPr>
              <a:t>?</a:t>
            </a:r>
          </a:p>
          <a:p>
            <a:r>
              <a:rPr lang="et-EE" dirty="0">
                <a:solidFill>
                  <a:schemeClr val="bg1"/>
                </a:solidFill>
              </a:rPr>
              <a:t> </a:t>
            </a:r>
            <a:r>
              <a:rPr lang="et-EE" dirty="0" smtClean="0">
                <a:solidFill>
                  <a:schemeClr val="bg1"/>
                </a:solidFill>
              </a:rPr>
              <a:t>            2. </a:t>
            </a:r>
            <a:r>
              <a:rPr lang="et-EE" dirty="0" err="1" smtClean="0">
                <a:solidFill>
                  <a:schemeClr val="bg1"/>
                </a:solidFill>
              </a:rPr>
              <a:t>Graphical</a:t>
            </a:r>
            <a:r>
              <a:rPr lang="et-EE" dirty="0" smtClean="0">
                <a:solidFill>
                  <a:schemeClr val="bg1"/>
                </a:solidFill>
              </a:rPr>
              <a:t> </a:t>
            </a:r>
            <a:r>
              <a:rPr lang="et-EE" dirty="0" err="1" smtClean="0">
                <a:solidFill>
                  <a:schemeClr val="bg1"/>
                </a:solidFill>
              </a:rPr>
              <a:t>or</a:t>
            </a:r>
            <a:r>
              <a:rPr lang="et-EE" dirty="0" smtClean="0">
                <a:solidFill>
                  <a:schemeClr val="bg1"/>
                </a:solidFill>
              </a:rPr>
              <a:t> </a:t>
            </a:r>
            <a:r>
              <a:rPr lang="et-EE" dirty="0" err="1" smtClean="0">
                <a:solidFill>
                  <a:schemeClr val="bg1"/>
                </a:solidFill>
              </a:rPr>
              <a:t>text</a:t>
            </a:r>
            <a:r>
              <a:rPr lang="et-EE" dirty="0" smtClean="0">
                <a:solidFill>
                  <a:schemeClr val="bg1"/>
                </a:solidFill>
              </a:rPr>
              <a:t>?</a:t>
            </a:r>
            <a:endParaRPr lang="et-EE" dirty="0">
              <a:solidFill>
                <a:schemeClr val="bg1"/>
              </a:solidFill>
            </a:endParaRPr>
          </a:p>
          <a:p>
            <a:r>
              <a:rPr lang="et-EE" dirty="0" smtClean="0">
                <a:solidFill>
                  <a:schemeClr val="bg1"/>
                </a:solidFill>
              </a:rPr>
              <a:t>             3. Filter?</a:t>
            </a:r>
          </a:p>
          <a:p>
            <a:r>
              <a:rPr lang="et-EE" dirty="0" err="1" smtClean="0">
                <a:solidFill>
                  <a:schemeClr val="bg1"/>
                </a:solidFill>
              </a:rPr>
              <a:t>Search</a:t>
            </a:r>
            <a:r>
              <a:rPr lang="et-EE" dirty="0">
                <a:solidFill>
                  <a:schemeClr val="bg1"/>
                </a:solidFill>
              </a:rPr>
              <a:t>:</a:t>
            </a:r>
            <a:r>
              <a:rPr lang="et-EE" dirty="0" smtClean="0">
                <a:solidFill>
                  <a:schemeClr val="bg1"/>
                </a:solidFill>
              </a:rPr>
              <a:t> 1. </a:t>
            </a:r>
            <a:r>
              <a:rPr lang="et-EE" dirty="0" err="1" smtClean="0">
                <a:solidFill>
                  <a:schemeClr val="bg1"/>
                </a:solidFill>
              </a:rPr>
              <a:t>Subject</a:t>
            </a:r>
            <a:r>
              <a:rPr lang="et-EE" dirty="0" smtClean="0">
                <a:solidFill>
                  <a:schemeClr val="bg1"/>
                </a:solidFill>
              </a:rPr>
              <a:t> </a:t>
            </a:r>
            <a:r>
              <a:rPr lang="et-EE" dirty="0" err="1" smtClean="0">
                <a:solidFill>
                  <a:schemeClr val="bg1"/>
                </a:solidFill>
              </a:rPr>
              <a:t>area</a:t>
            </a:r>
            <a:r>
              <a:rPr lang="et-EE" dirty="0" smtClean="0">
                <a:solidFill>
                  <a:schemeClr val="bg1"/>
                </a:solidFill>
              </a:rPr>
              <a:t> </a:t>
            </a:r>
            <a:r>
              <a:rPr lang="et-EE" dirty="0" err="1" smtClean="0">
                <a:solidFill>
                  <a:schemeClr val="bg1"/>
                </a:solidFill>
              </a:rPr>
              <a:t>or</a:t>
            </a:r>
            <a:r>
              <a:rPr lang="et-EE" dirty="0" smtClean="0">
                <a:solidFill>
                  <a:schemeClr val="bg1"/>
                </a:solidFill>
              </a:rPr>
              <a:t> </a:t>
            </a:r>
            <a:r>
              <a:rPr lang="et-EE" dirty="0" err="1" smtClean="0">
                <a:solidFill>
                  <a:schemeClr val="bg1"/>
                </a:solidFill>
              </a:rPr>
              <a:t>specific</a:t>
            </a:r>
            <a:r>
              <a:rPr lang="et-EE" dirty="0" smtClean="0">
                <a:solidFill>
                  <a:schemeClr val="bg1"/>
                </a:solidFill>
              </a:rPr>
              <a:t> </a:t>
            </a:r>
            <a:r>
              <a:rPr lang="et-EE" dirty="0" err="1" smtClean="0">
                <a:solidFill>
                  <a:schemeClr val="bg1"/>
                </a:solidFill>
              </a:rPr>
              <a:t>search</a:t>
            </a:r>
            <a:r>
              <a:rPr lang="et-EE" dirty="0" smtClean="0">
                <a:solidFill>
                  <a:schemeClr val="bg1"/>
                </a:solidFill>
              </a:rPr>
              <a:t>?</a:t>
            </a:r>
          </a:p>
          <a:p>
            <a:r>
              <a:rPr lang="et-EE" dirty="0">
                <a:solidFill>
                  <a:schemeClr val="bg1"/>
                </a:solidFill>
              </a:rPr>
              <a:t> </a:t>
            </a:r>
            <a:r>
              <a:rPr lang="et-EE" dirty="0" smtClean="0">
                <a:solidFill>
                  <a:schemeClr val="bg1"/>
                </a:solidFill>
              </a:rPr>
              <a:t>            2. Filter?</a:t>
            </a:r>
          </a:p>
          <a:p>
            <a:r>
              <a:rPr lang="et-EE" b="1" dirty="0" err="1" smtClean="0">
                <a:solidFill>
                  <a:schemeClr val="bg1"/>
                </a:solidFill>
              </a:rPr>
              <a:t>Try</a:t>
            </a:r>
            <a:r>
              <a:rPr lang="et-EE" b="1" dirty="0" smtClean="0">
                <a:solidFill>
                  <a:schemeClr val="bg1"/>
                </a:solidFill>
              </a:rPr>
              <a:t>: </a:t>
            </a:r>
            <a:r>
              <a:rPr lang="et-EE" b="1" dirty="0" err="1" smtClean="0">
                <a:solidFill>
                  <a:schemeClr val="bg1"/>
                </a:solidFill>
              </a:rPr>
              <a:t>linguistics</a:t>
            </a:r>
            <a:r>
              <a:rPr lang="et-EE" b="1" dirty="0" smtClean="0">
                <a:solidFill>
                  <a:schemeClr val="bg1"/>
                </a:solidFill>
              </a:rPr>
              <a:t>!</a:t>
            </a:r>
            <a:endParaRPr lang="et-EE" b="1" dirty="0">
              <a:solidFill>
                <a:schemeClr val="bg1"/>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637" y="1516062"/>
            <a:ext cx="3981450"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2256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rPr>
              <a:t>Metadata</a:t>
            </a:r>
            <a:r>
              <a:rPr lang="et-EE" dirty="0" smtClean="0">
                <a:solidFill>
                  <a:schemeClr val="bg1"/>
                </a:solidFill>
              </a:rPr>
              <a:t> </a:t>
            </a:r>
            <a:r>
              <a:rPr lang="et-EE" dirty="0" err="1" smtClean="0">
                <a:solidFill>
                  <a:schemeClr val="bg1"/>
                </a:solidFill>
              </a:rPr>
              <a:t>make</a:t>
            </a:r>
            <a:r>
              <a:rPr lang="et-EE" dirty="0" smtClean="0">
                <a:solidFill>
                  <a:schemeClr val="bg1"/>
                </a:solidFill>
              </a:rPr>
              <a:t> </a:t>
            </a:r>
            <a:r>
              <a:rPr lang="et-EE" dirty="0" err="1" smtClean="0">
                <a:solidFill>
                  <a:schemeClr val="bg1"/>
                </a:solidFill>
              </a:rPr>
              <a:t>sense</a:t>
            </a:r>
            <a:r>
              <a:rPr lang="et-EE" dirty="0" smtClean="0">
                <a:solidFill>
                  <a:schemeClr val="bg1"/>
                </a:solidFill>
              </a:rPr>
              <a:t> </a:t>
            </a:r>
            <a:r>
              <a:rPr lang="et-EE" dirty="0" err="1" smtClean="0">
                <a:solidFill>
                  <a:schemeClr val="bg1"/>
                </a:solidFill>
              </a:rPr>
              <a:t>of</a:t>
            </a:r>
            <a:r>
              <a:rPr lang="et-EE" dirty="0" smtClean="0">
                <a:solidFill>
                  <a:schemeClr val="bg1"/>
                </a:solidFill>
              </a:rPr>
              <a:t> </a:t>
            </a:r>
            <a:r>
              <a:rPr lang="et-EE" dirty="0" err="1" smtClean="0">
                <a:solidFill>
                  <a:schemeClr val="bg1"/>
                </a:solidFill>
              </a:rPr>
              <a:t>data</a:t>
            </a:r>
            <a:r>
              <a:rPr lang="et-EE" dirty="0" smtClean="0">
                <a:solidFill>
                  <a:schemeClr val="bg1"/>
                </a:solidFill>
              </a:rPr>
              <a:t>!</a:t>
            </a:r>
            <a:endParaRPr lang="et-EE" dirty="0">
              <a:solidFill>
                <a:schemeClr val="bg1"/>
              </a:solidFill>
            </a:endParaRPr>
          </a:p>
        </p:txBody>
      </p:sp>
      <p:sp>
        <p:nvSpPr>
          <p:cNvPr id="3" name="Teksti kohatäide 2"/>
          <p:cNvSpPr>
            <a:spLocks noGrp="1"/>
          </p:cNvSpPr>
          <p:nvPr>
            <p:ph type="body" sz="quarter" idx="10"/>
          </p:nvPr>
        </p:nvSpPr>
        <p:spPr/>
        <p:txBody>
          <a:bodyPr/>
          <a:lstStyle/>
          <a:p>
            <a:endParaRPr lang="et-EE" sz="1000" dirty="0" smtClean="0"/>
          </a:p>
          <a:p>
            <a:endParaRPr lang="et-EE" sz="1000" dirty="0"/>
          </a:p>
          <a:p>
            <a:r>
              <a:rPr lang="et-EE" sz="1000" dirty="0" smtClean="0"/>
              <a:t>                                                                                                                                                                              </a:t>
            </a:r>
          </a:p>
          <a:p>
            <a:endParaRPr lang="et-EE" sz="1000" dirty="0"/>
          </a:p>
          <a:p>
            <a:endParaRPr lang="et-EE" sz="1000" dirty="0" smtClean="0"/>
          </a:p>
          <a:p>
            <a:endParaRPr lang="et-EE" sz="1000" dirty="0"/>
          </a:p>
          <a:p>
            <a:endParaRPr lang="et-EE" sz="1000" dirty="0" smtClean="0"/>
          </a:p>
          <a:p>
            <a:endParaRPr lang="et-EE" sz="1000" dirty="0"/>
          </a:p>
          <a:p>
            <a:endParaRPr lang="et-EE" sz="1000" dirty="0" smtClean="0"/>
          </a:p>
          <a:p>
            <a:endParaRPr lang="et-EE" sz="1000" dirty="0"/>
          </a:p>
          <a:p>
            <a:endParaRPr lang="et-EE" sz="1000" dirty="0" smtClean="0"/>
          </a:p>
          <a:p>
            <a:endParaRPr lang="et-EE" sz="1000" dirty="0"/>
          </a:p>
          <a:p>
            <a:endParaRPr lang="et-EE" sz="1000" dirty="0" smtClean="0"/>
          </a:p>
          <a:p>
            <a:endParaRPr lang="et-EE" sz="1000" dirty="0"/>
          </a:p>
          <a:p>
            <a:endParaRPr lang="et-EE" sz="1000" dirty="0" smtClean="0"/>
          </a:p>
          <a:p>
            <a:endParaRPr lang="et-EE" sz="1000" dirty="0"/>
          </a:p>
          <a:p>
            <a:endParaRPr lang="et-EE" sz="1000" dirty="0" smtClean="0"/>
          </a:p>
          <a:p>
            <a:endParaRPr lang="et-EE" sz="1000" dirty="0"/>
          </a:p>
          <a:p>
            <a:endParaRPr lang="et-EE" sz="1000" dirty="0" smtClean="0"/>
          </a:p>
          <a:p>
            <a:endParaRPr lang="et-EE" sz="1000" dirty="0"/>
          </a:p>
          <a:p>
            <a:endParaRPr lang="et-EE" sz="1000" dirty="0" smtClean="0"/>
          </a:p>
          <a:p>
            <a:endParaRPr lang="et-EE" sz="1000" dirty="0"/>
          </a:p>
          <a:p>
            <a:endParaRPr lang="et-EE" sz="1000" dirty="0" smtClean="0"/>
          </a:p>
          <a:p>
            <a:endParaRPr lang="et-EE" sz="1000" dirty="0"/>
          </a:p>
          <a:p>
            <a:endParaRPr lang="et-EE" sz="1000" dirty="0" smtClean="0"/>
          </a:p>
          <a:p>
            <a:r>
              <a:rPr lang="et-EE" sz="1000" dirty="0"/>
              <a:t> </a:t>
            </a:r>
            <a:r>
              <a:rPr lang="et-EE" sz="1000" dirty="0" smtClean="0"/>
              <a:t>     </a:t>
            </a:r>
            <a:r>
              <a:rPr lang="et-EE" sz="1000" dirty="0" err="1" smtClean="0">
                <a:hlinkClick r:id="rId2"/>
              </a:rPr>
              <a:t>Credit</a:t>
            </a:r>
            <a:r>
              <a:rPr lang="et-EE" sz="1000" dirty="0" smtClean="0"/>
              <a:t>                                                                                                                                                                                                                                       </a:t>
            </a:r>
          </a:p>
          <a:p>
            <a:endParaRPr lang="et-EE" sz="1000" dirty="0"/>
          </a:p>
          <a:p>
            <a:endParaRPr lang="et-EE" sz="1000" dirty="0" smtClean="0"/>
          </a:p>
          <a:p>
            <a:r>
              <a:rPr lang="et-EE" sz="1000" dirty="0"/>
              <a:t> </a:t>
            </a:r>
            <a:r>
              <a:rPr lang="et-EE" sz="1000" dirty="0" smtClean="0"/>
              <a:t>                                                                                                                                                                                                                                                              </a:t>
            </a:r>
            <a:r>
              <a:rPr lang="et-EE" sz="1000" dirty="0" err="1" smtClean="0">
                <a:hlinkClick r:id="rId3"/>
              </a:rPr>
              <a:t>Credit</a:t>
            </a:r>
            <a:endParaRPr lang="et-EE" sz="10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37" y="1592262"/>
            <a:ext cx="3190874" cy="410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5371" y="1592262"/>
            <a:ext cx="1828800" cy="2737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1637" y="1897062"/>
            <a:ext cx="1828800" cy="3157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2437" y="2190989"/>
            <a:ext cx="2138362" cy="350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99" y="1592262"/>
            <a:ext cx="3190874" cy="410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rPr>
              <a:t>DataCite</a:t>
            </a:r>
            <a:r>
              <a:rPr lang="et-EE" dirty="0" smtClean="0">
                <a:solidFill>
                  <a:schemeClr val="bg1"/>
                </a:solidFill>
              </a:rPr>
              <a:t> </a:t>
            </a:r>
            <a:r>
              <a:rPr lang="et-EE" dirty="0" err="1" smtClean="0">
                <a:solidFill>
                  <a:schemeClr val="bg1"/>
                </a:solidFill>
              </a:rPr>
              <a:t>Mandatory</a:t>
            </a:r>
            <a:r>
              <a:rPr lang="et-EE" dirty="0" smtClean="0">
                <a:solidFill>
                  <a:schemeClr val="bg1"/>
                </a:solidFill>
              </a:rPr>
              <a:t> </a:t>
            </a:r>
            <a:r>
              <a:rPr lang="et-EE" dirty="0" err="1" smtClean="0">
                <a:solidFill>
                  <a:schemeClr val="bg1"/>
                </a:solidFill>
              </a:rPr>
              <a:t>Metadata</a:t>
            </a:r>
            <a:endParaRPr lang="et-EE" dirty="0">
              <a:solidFill>
                <a:schemeClr val="bg1"/>
              </a:solidFill>
            </a:endParaRPr>
          </a:p>
        </p:txBody>
      </p:sp>
      <p:sp>
        <p:nvSpPr>
          <p:cNvPr id="3" name="Teksti kohatäide 2"/>
          <p:cNvSpPr>
            <a:spLocks noGrp="1"/>
          </p:cNvSpPr>
          <p:nvPr>
            <p:ph type="body" sz="quarter" idx="10"/>
          </p:nvPr>
        </p:nvSpPr>
        <p:spPr/>
        <p:txBody>
          <a:bodyPr/>
          <a:lstStyle/>
          <a:p>
            <a:pPr marL="514350" lvl="0" indent="-514350" defTabSz="914400">
              <a:buFont typeface="+mj-lt"/>
              <a:buAutoNum type="arabicPeriod"/>
              <a:defRPr/>
            </a:pPr>
            <a:r>
              <a:rPr lang="et-EE" dirty="0" err="1">
                <a:solidFill>
                  <a:prstClr val="black"/>
                </a:solidFill>
              </a:rPr>
              <a:t>Identifier</a:t>
            </a:r>
            <a:r>
              <a:rPr lang="et-EE" dirty="0">
                <a:solidFill>
                  <a:prstClr val="black"/>
                </a:solidFill>
              </a:rPr>
              <a:t> - DOI</a:t>
            </a:r>
          </a:p>
          <a:p>
            <a:pPr marL="514350" lvl="0" indent="-514350" defTabSz="914400">
              <a:buFont typeface="+mj-lt"/>
              <a:buAutoNum type="arabicPeriod"/>
              <a:defRPr/>
            </a:pPr>
            <a:r>
              <a:rPr lang="et-EE" dirty="0" err="1">
                <a:solidFill>
                  <a:prstClr val="black"/>
                </a:solidFill>
              </a:rPr>
              <a:t>Creator</a:t>
            </a:r>
            <a:r>
              <a:rPr lang="et-EE" dirty="0">
                <a:solidFill>
                  <a:prstClr val="black"/>
                </a:solidFill>
              </a:rPr>
              <a:t> – </a:t>
            </a:r>
            <a:r>
              <a:rPr lang="et-EE" dirty="0" err="1">
                <a:solidFill>
                  <a:prstClr val="black"/>
                </a:solidFill>
              </a:rPr>
              <a:t>main</a:t>
            </a:r>
            <a:r>
              <a:rPr lang="et-EE" dirty="0">
                <a:solidFill>
                  <a:prstClr val="black"/>
                </a:solidFill>
              </a:rPr>
              <a:t> </a:t>
            </a:r>
            <a:r>
              <a:rPr lang="et-EE" dirty="0" err="1">
                <a:solidFill>
                  <a:prstClr val="black"/>
                </a:solidFill>
              </a:rPr>
              <a:t>researchers</a:t>
            </a:r>
            <a:endParaRPr lang="et-EE" dirty="0">
              <a:solidFill>
                <a:prstClr val="black"/>
              </a:solidFill>
            </a:endParaRPr>
          </a:p>
          <a:p>
            <a:pPr marL="514350" lvl="0" indent="-514350" defTabSz="914400">
              <a:buFont typeface="+mj-lt"/>
              <a:buAutoNum type="arabicPeriod"/>
              <a:defRPr/>
            </a:pPr>
            <a:r>
              <a:rPr lang="et-EE" dirty="0" err="1">
                <a:solidFill>
                  <a:prstClr val="black"/>
                </a:solidFill>
              </a:rPr>
              <a:t>Title</a:t>
            </a:r>
            <a:endParaRPr lang="et-EE" dirty="0">
              <a:solidFill>
                <a:prstClr val="black"/>
              </a:solidFill>
            </a:endParaRPr>
          </a:p>
          <a:p>
            <a:pPr marL="514350" lvl="0" indent="-514350" defTabSz="914400">
              <a:buFont typeface="+mj-lt"/>
              <a:buAutoNum type="arabicPeriod"/>
              <a:defRPr/>
            </a:pPr>
            <a:r>
              <a:rPr lang="et-EE" dirty="0">
                <a:solidFill>
                  <a:prstClr val="black"/>
                </a:solidFill>
              </a:rPr>
              <a:t>Publisher – </a:t>
            </a:r>
            <a:r>
              <a:rPr lang="et-EE" dirty="0" err="1">
                <a:solidFill>
                  <a:prstClr val="black"/>
                </a:solidFill>
              </a:rPr>
              <a:t>datacenter</a:t>
            </a:r>
            <a:endParaRPr lang="et-EE" dirty="0">
              <a:solidFill>
                <a:prstClr val="black"/>
              </a:solidFill>
            </a:endParaRPr>
          </a:p>
          <a:p>
            <a:pPr marL="514350" lvl="0" indent="-514350" defTabSz="914400">
              <a:buFont typeface="+mj-lt"/>
              <a:buAutoNum type="arabicPeriod"/>
              <a:defRPr/>
            </a:pPr>
            <a:r>
              <a:rPr lang="et-EE" dirty="0" err="1">
                <a:solidFill>
                  <a:prstClr val="black"/>
                </a:solidFill>
              </a:rPr>
              <a:t>Publication</a:t>
            </a:r>
            <a:r>
              <a:rPr lang="et-EE" dirty="0">
                <a:solidFill>
                  <a:prstClr val="black"/>
                </a:solidFill>
              </a:rPr>
              <a:t> </a:t>
            </a:r>
            <a:r>
              <a:rPr lang="et-EE" dirty="0" err="1">
                <a:solidFill>
                  <a:prstClr val="black"/>
                </a:solidFill>
              </a:rPr>
              <a:t>Year</a:t>
            </a:r>
            <a:r>
              <a:rPr lang="et-EE" dirty="0">
                <a:solidFill>
                  <a:prstClr val="black"/>
                </a:solidFill>
              </a:rPr>
              <a:t> – </a:t>
            </a:r>
            <a:r>
              <a:rPr lang="et-EE" dirty="0" err="1">
                <a:solidFill>
                  <a:prstClr val="black"/>
                </a:solidFill>
              </a:rPr>
              <a:t>publicly</a:t>
            </a:r>
            <a:r>
              <a:rPr lang="et-EE" dirty="0">
                <a:solidFill>
                  <a:prstClr val="black"/>
                </a:solidFill>
              </a:rPr>
              <a:t> </a:t>
            </a:r>
            <a:r>
              <a:rPr lang="et-EE" dirty="0" err="1">
                <a:solidFill>
                  <a:prstClr val="black"/>
                </a:solidFill>
              </a:rPr>
              <a:t>available</a:t>
            </a:r>
            <a:endParaRPr lang="et-EE" dirty="0">
              <a:solidFill>
                <a:prstClr val="black"/>
              </a:solidFill>
            </a:endParaRPr>
          </a:p>
          <a:p>
            <a:pPr marL="514350" lvl="0" indent="-514350" defTabSz="914400">
              <a:buFont typeface="+mj-lt"/>
              <a:buAutoNum type="arabicPeriod"/>
              <a:defRPr/>
            </a:pPr>
            <a:r>
              <a:rPr lang="et-EE" dirty="0" err="1">
                <a:solidFill>
                  <a:prstClr val="black"/>
                </a:solidFill>
              </a:rPr>
              <a:t>Resource</a:t>
            </a:r>
            <a:r>
              <a:rPr lang="et-EE" dirty="0">
                <a:solidFill>
                  <a:prstClr val="black"/>
                </a:solidFill>
              </a:rPr>
              <a:t> </a:t>
            </a:r>
            <a:r>
              <a:rPr lang="et-EE" dirty="0" err="1">
                <a:solidFill>
                  <a:prstClr val="black"/>
                </a:solidFill>
              </a:rPr>
              <a:t>Type</a:t>
            </a:r>
            <a:r>
              <a:rPr lang="et-EE" dirty="0">
                <a:solidFill>
                  <a:prstClr val="black"/>
                </a:solidFill>
              </a:rPr>
              <a:t> – </a:t>
            </a:r>
            <a:r>
              <a:rPr lang="et-EE" dirty="0" err="1">
                <a:solidFill>
                  <a:prstClr val="black"/>
                </a:solidFill>
              </a:rPr>
              <a:t>dataset</a:t>
            </a:r>
            <a:r>
              <a:rPr lang="et-EE" dirty="0">
                <a:solidFill>
                  <a:prstClr val="black"/>
                </a:solidFill>
              </a:rPr>
              <a:t>, </a:t>
            </a:r>
            <a:r>
              <a:rPr lang="et-EE" dirty="0" err="1" smtClean="0">
                <a:solidFill>
                  <a:prstClr val="black"/>
                </a:solidFill>
              </a:rPr>
              <a:t>text</a:t>
            </a:r>
            <a:r>
              <a:rPr lang="et-EE" dirty="0" smtClean="0">
                <a:solidFill>
                  <a:prstClr val="black"/>
                </a:solidFill>
              </a:rPr>
              <a:t>, </a:t>
            </a:r>
            <a:r>
              <a:rPr lang="et-EE" dirty="0" err="1" smtClean="0">
                <a:solidFill>
                  <a:prstClr val="black"/>
                </a:solidFill>
              </a:rPr>
              <a:t>code…</a:t>
            </a:r>
            <a:endParaRPr lang="et-EE" dirty="0">
              <a:solidFill>
                <a:prstClr val="black"/>
              </a:solidFill>
            </a:endParaRPr>
          </a:p>
          <a:p>
            <a:pPr marL="514350" lvl="0" indent="-514350" defTabSz="914400">
              <a:buFont typeface="+mj-lt"/>
              <a:buAutoNum type="arabicPeriod"/>
              <a:defRPr/>
            </a:pPr>
            <a:r>
              <a:rPr lang="et-EE" dirty="0" err="1">
                <a:solidFill>
                  <a:prstClr val="black"/>
                </a:solidFill>
              </a:rPr>
              <a:t>Resource</a:t>
            </a:r>
            <a:r>
              <a:rPr lang="et-EE" dirty="0">
                <a:solidFill>
                  <a:prstClr val="black"/>
                </a:solidFill>
              </a:rPr>
              <a:t> </a:t>
            </a:r>
            <a:r>
              <a:rPr lang="et-EE" dirty="0" err="1">
                <a:solidFill>
                  <a:prstClr val="black"/>
                </a:solidFill>
              </a:rPr>
              <a:t>Type</a:t>
            </a:r>
            <a:r>
              <a:rPr lang="et-EE" dirty="0">
                <a:solidFill>
                  <a:prstClr val="black"/>
                </a:solidFill>
              </a:rPr>
              <a:t> </a:t>
            </a:r>
            <a:r>
              <a:rPr lang="et-EE" dirty="0" err="1">
                <a:solidFill>
                  <a:prstClr val="black"/>
                </a:solidFill>
              </a:rPr>
              <a:t>General</a:t>
            </a:r>
            <a:r>
              <a:rPr lang="et-EE" dirty="0">
                <a:solidFill>
                  <a:prstClr val="black"/>
                </a:solidFill>
              </a:rPr>
              <a:t> – image, </a:t>
            </a:r>
            <a:r>
              <a:rPr lang="et-EE" dirty="0" err="1">
                <a:solidFill>
                  <a:prstClr val="black"/>
                </a:solidFill>
              </a:rPr>
              <a:t>software</a:t>
            </a:r>
            <a:r>
              <a:rPr lang="et-EE" dirty="0">
                <a:solidFill>
                  <a:prstClr val="black"/>
                </a:solidFill>
              </a:rPr>
              <a:t>, </a:t>
            </a:r>
            <a:r>
              <a:rPr lang="et-EE" dirty="0" err="1">
                <a:solidFill>
                  <a:prstClr val="black"/>
                </a:solidFill>
              </a:rPr>
              <a:t>workflow</a:t>
            </a:r>
            <a:endParaRPr lang="et-EE" dirty="0">
              <a:solidFill>
                <a:prstClr val="black"/>
              </a:solidFill>
            </a:endParaRPr>
          </a:p>
          <a:p>
            <a:pPr lvl="0"/>
            <a:endParaRPr lang="et-EE"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4375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rPr>
              <a:t>DataCite</a:t>
            </a:r>
            <a:r>
              <a:rPr lang="et-EE" dirty="0" smtClean="0"/>
              <a:t> </a:t>
            </a:r>
            <a:endParaRPr lang="et-EE" dirty="0"/>
          </a:p>
        </p:txBody>
      </p:sp>
      <p:sp>
        <p:nvSpPr>
          <p:cNvPr id="3" name="Teksti kohatäide 2"/>
          <p:cNvSpPr>
            <a:spLocks noGrp="1"/>
          </p:cNvSpPr>
          <p:nvPr>
            <p:ph type="body" sz="quarter" idx="10"/>
          </p:nvPr>
        </p:nvSpPr>
        <p:spPr/>
        <p:txBody>
          <a:bodyPr/>
          <a:lstStyle/>
          <a:p>
            <a:pPr marL="342900" lvl="0" indent="-342900" defTabSz="914400">
              <a:buFont typeface="Arial" pitchFamily="34" charset="0"/>
              <a:buChar char="•"/>
              <a:defRPr/>
            </a:pPr>
            <a:r>
              <a:rPr lang="en-US" dirty="0">
                <a:solidFill>
                  <a:prstClr val="black"/>
                </a:solidFill>
                <a:effectLst>
                  <a:outerShdw blurRad="38100" dist="38100" dir="2700000" algn="tl">
                    <a:srgbClr val="000000">
                      <a:alpha val="43137"/>
                    </a:srgbClr>
                  </a:outerShdw>
                </a:effectLst>
              </a:rPr>
              <a:t>supports </a:t>
            </a:r>
            <a:r>
              <a:rPr lang="en-US" b="1" dirty="0">
                <a:solidFill>
                  <a:prstClr val="black"/>
                </a:solidFill>
                <a:effectLst>
                  <a:outerShdw blurRad="38100" dist="38100" dir="2700000" algn="tl">
                    <a:srgbClr val="000000">
                      <a:alpha val="43137"/>
                    </a:srgbClr>
                  </a:outerShdw>
                </a:effectLst>
              </a:rPr>
              <a:t>researchers</a:t>
            </a:r>
            <a:r>
              <a:rPr lang="en-US" dirty="0">
                <a:solidFill>
                  <a:prstClr val="black"/>
                </a:solidFill>
                <a:effectLst>
                  <a:outerShdw blurRad="38100" dist="38100" dir="2700000" algn="tl">
                    <a:srgbClr val="000000">
                      <a:alpha val="43137"/>
                    </a:srgbClr>
                  </a:outerShdw>
                </a:effectLst>
              </a:rPr>
              <a:t> to find, identify, and cite research data and other research objects</a:t>
            </a:r>
          </a:p>
          <a:p>
            <a:pPr marL="342900" lvl="0" indent="-342900" defTabSz="914400">
              <a:buFont typeface="Arial" pitchFamily="34" charset="0"/>
              <a:buChar char="•"/>
              <a:defRPr/>
            </a:pPr>
            <a:r>
              <a:rPr lang="en-US" dirty="0">
                <a:solidFill>
                  <a:prstClr val="black"/>
                </a:solidFill>
              </a:rPr>
              <a:t>supports </a:t>
            </a:r>
            <a:r>
              <a:rPr lang="en-US" b="1" dirty="0">
                <a:solidFill>
                  <a:prstClr val="black"/>
                </a:solidFill>
              </a:rPr>
              <a:t>data </a:t>
            </a:r>
            <a:r>
              <a:rPr lang="en-US" b="1" dirty="0" err="1">
                <a:solidFill>
                  <a:prstClr val="black"/>
                </a:solidFill>
              </a:rPr>
              <a:t>centres</a:t>
            </a:r>
            <a:r>
              <a:rPr lang="en-US" b="1" dirty="0">
                <a:solidFill>
                  <a:prstClr val="black"/>
                </a:solidFill>
              </a:rPr>
              <a:t> </a:t>
            </a:r>
            <a:r>
              <a:rPr lang="en-US" dirty="0">
                <a:solidFill>
                  <a:prstClr val="black"/>
                </a:solidFill>
              </a:rPr>
              <a:t>by providing DOIs for datasets, workflows and standards. </a:t>
            </a:r>
          </a:p>
          <a:p>
            <a:pPr marL="342900" lvl="0" indent="-342900" defTabSz="914400">
              <a:buFont typeface="Arial" pitchFamily="34" charset="0"/>
              <a:buChar char="•"/>
              <a:defRPr/>
            </a:pPr>
            <a:r>
              <a:rPr lang="en-US" dirty="0">
                <a:solidFill>
                  <a:prstClr val="black"/>
                </a:solidFill>
              </a:rPr>
              <a:t>supports </a:t>
            </a:r>
            <a:r>
              <a:rPr lang="en-US" b="1" dirty="0">
                <a:solidFill>
                  <a:prstClr val="black"/>
                </a:solidFill>
              </a:rPr>
              <a:t>journal publishers </a:t>
            </a:r>
            <a:r>
              <a:rPr lang="en-US" dirty="0">
                <a:solidFill>
                  <a:prstClr val="black"/>
                </a:solidFill>
              </a:rPr>
              <a:t>by enabling research articles to be linked to underlying data/objects</a:t>
            </a:r>
          </a:p>
          <a:p>
            <a:pPr marL="342900" lvl="0" indent="-342900" defTabSz="914400">
              <a:buFont typeface="Arial" pitchFamily="34" charset="0"/>
              <a:buChar char="•"/>
              <a:defRPr/>
            </a:pPr>
            <a:r>
              <a:rPr lang="en-US" dirty="0">
                <a:solidFill>
                  <a:prstClr val="black"/>
                </a:solidFill>
              </a:rPr>
              <a:t>supports </a:t>
            </a:r>
            <a:r>
              <a:rPr lang="en-US" b="1" dirty="0">
                <a:solidFill>
                  <a:prstClr val="black"/>
                </a:solidFill>
              </a:rPr>
              <a:t>funding agencies </a:t>
            </a:r>
            <a:r>
              <a:rPr lang="en-US" dirty="0">
                <a:solidFill>
                  <a:prstClr val="black"/>
                </a:solidFill>
              </a:rPr>
              <a:t>by helping them understand the reach and impact of their funding</a:t>
            </a:r>
          </a:p>
          <a:p>
            <a:pPr lvl="0" defTabSz="914400">
              <a:defRPr/>
            </a:pPr>
            <a:endParaRPr lang="en-US" sz="3200" dirty="0">
              <a:solidFill>
                <a:prstClr val="black"/>
              </a:solidFill>
              <a:latin typeface="+mn-lt"/>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637" y="5554662"/>
            <a:ext cx="3962400" cy="1293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68841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hlinkClick r:id="rId2"/>
              </a:rPr>
              <a:t>DataCite</a:t>
            </a:r>
            <a:r>
              <a:rPr lang="et-EE" dirty="0" smtClean="0">
                <a:solidFill>
                  <a:schemeClr val="bg1"/>
                </a:solidFill>
                <a:hlinkClick r:id="rId2"/>
              </a:rPr>
              <a:t> Estonia</a:t>
            </a:r>
            <a:endParaRPr lang="et-EE" dirty="0">
              <a:solidFill>
                <a:schemeClr val="bg1"/>
              </a:solidFill>
            </a:endParaRPr>
          </a:p>
        </p:txBody>
      </p:sp>
      <p:sp>
        <p:nvSpPr>
          <p:cNvPr id="3" name="Teksti kohatäide 2"/>
          <p:cNvSpPr>
            <a:spLocks noGrp="1"/>
          </p:cNvSpPr>
          <p:nvPr>
            <p:ph type="body" sz="quarter" idx="10"/>
          </p:nvPr>
        </p:nvSpPr>
        <p:spPr/>
        <p:txBody>
          <a:bodyPr/>
          <a:lstStyle/>
          <a:p>
            <a:pPr marL="571500" lvl="0" indent="-571500" defTabSz="914400">
              <a:buFont typeface="Arial" panose="020B0604020202020204" pitchFamily="34" charset="0"/>
              <a:buChar char="•"/>
              <a:defRPr/>
            </a:pPr>
            <a:r>
              <a:rPr lang="en-US" dirty="0" smtClean="0">
                <a:solidFill>
                  <a:prstClr val="black"/>
                </a:solidFill>
              </a:rPr>
              <a:t>Consortium </a:t>
            </a:r>
            <a:r>
              <a:rPr lang="en-US" dirty="0">
                <a:solidFill>
                  <a:prstClr val="black"/>
                </a:solidFill>
              </a:rPr>
              <a:t>of 4 universities: </a:t>
            </a:r>
            <a:endParaRPr lang="et-EE" dirty="0" smtClean="0">
              <a:solidFill>
                <a:prstClr val="black"/>
              </a:solidFill>
            </a:endParaRPr>
          </a:p>
          <a:p>
            <a:pPr lvl="0" defTabSz="914400">
              <a:defRPr/>
            </a:pPr>
            <a:r>
              <a:rPr lang="et-EE" dirty="0">
                <a:solidFill>
                  <a:prstClr val="black"/>
                </a:solidFill>
              </a:rPr>
              <a:t> </a:t>
            </a:r>
            <a:r>
              <a:rPr lang="et-EE" dirty="0" smtClean="0">
                <a:solidFill>
                  <a:prstClr val="black"/>
                </a:solidFill>
              </a:rPr>
              <a:t>    </a:t>
            </a:r>
            <a:r>
              <a:rPr lang="en-US" dirty="0" smtClean="0">
                <a:solidFill>
                  <a:prstClr val="black"/>
                </a:solidFill>
              </a:rPr>
              <a:t>UT</a:t>
            </a:r>
            <a:r>
              <a:rPr lang="en-US" dirty="0">
                <a:solidFill>
                  <a:prstClr val="black"/>
                </a:solidFill>
              </a:rPr>
              <a:t>, TUT, TU, </a:t>
            </a:r>
            <a:r>
              <a:rPr lang="en-US" dirty="0" smtClean="0">
                <a:solidFill>
                  <a:prstClr val="black"/>
                </a:solidFill>
              </a:rPr>
              <a:t>EULS</a:t>
            </a:r>
            <a:endParaRPr lang="et-EE" dirty="0" smtClean="0">
              <a:solidFill>
                <a:prstClr val="black"/>
              </a:solidFill>
            </a:endParaRPr>
          </a:p>
          <a:p>
            <a:pPr marL="342900" lvl="0" indent="-342900" defTabSz="914400">
              <a:buFont typeface="Arial" charset="0"/>
              <a:buChar char="•"/>
              <a:defRPr/>
            </a:pPr>
            <a:r>
              <a:rPr lang="en-US" dirty="0" smtClean="0">
                <a:solidFill>
                  <a:prstClr val="black"/>
                </a:solidFill>
              </a:rPr>
              <a:t>Allocator</a:t>
            </a:r>
            <a:r>
              <a:rPr lang="en-US" dirty="0">
                <a:solidFill>
                  <a:prstClr val="black"/>
                </a:solidFill>
              </a:rPr>
              <a:t>: University of Tartu</a:t>
            </a:r>
          </a:p>
          <a:p>
            <a:pPr marL="342900" lvl="0" indent="-342900" defTabSz="914400">
              <a:buFont typeface="Arial" charset="0"/>
              <a:buChar char="•"/>
              <a:defRPr/>
            </a:pPr>
            <a:r>
              <a:rPr lang="en-US" dirty="0">
                <a:solidFill>
                  <a:prstClr val="black"/>
                </a:solidFill>
              </a:rPr>
              <a:t>Since </a:t>
            </a:r>
            <a:r>
              <a:rPr lang="en-US" dirty="0" smtClean="0">
                <a:solidFill>
                  <a:prstClr val="black"/>
                </a:solidFill>
              </a:rPr>
              <a:t>2015</a:t>
            </a:r>
            <a:endParaRPr lang="et-EE" dirty="0" smtClean="0">
              <a:solidFill>
                <a:prstClr val="black"/>
              </a:solidFill>
            </a:endParaRPr>
          </a:p>
          <a:p>
            <a:pPr marL="342900" lvl="0" indent="-342900" defTabSz="914400">
              <a:buFont typeface="Arial" charset="0"/>
              <a:buChar char="•"/>
              <a:defRPr/>
            </a:pPr>
            <a:r>
              <a:rPr lang="et-EE" dirty="0" err="1" smtClean="0">
                <a:solidFill>
                  <a:prstClr val="black"/>
                </a:solidFill>
              </a:rPr>
              <a:t>Registers</a:t>
            </a:r>
            <a:r>
              <a:rPr lang="et-EE" dirty="0" smtClean="0">
                <a:solidFill>
                  <a:prstClr val="black"/>
                </a:solidFill>
              </a:rPr>
              <a:t> </a:t>
            </a:r>
            <a:r>
              <a:rPr lang="et-EE" dirty="0" err="1" smtClean="0">
                <a:solidFill>
                  <a:prstClr val="black"/>
                </a:solidFill>
              </a:rPr>
              <a:t>metadata</a:t>
            </a:r>
            <a:endParaRPr lang="en-US" dirty="0">
              <a:solidFill>
                <a:prstClr val="black"/>
              </a:solidFill>
            </a:endParaRPr>
          </a:p>
          <a:p>
            <a:pPr marL="342900" lvl="0" indent="-342900" defTabSz="914400">
              <a:buFont typeface="Arial" charset="0"/>
              <a:buChar char="•"/>
              <a:defRPr/>
            </a:pPr>
            <a:r>
              <a:rPr lang="en-US" dirty="0">
                <a:solidFill>
                  <a:prstClr val="black"/>
                </a:solidFill>
              </a:rPr>
              <a:t>Assign DOI-s (492 391 </a:t>
            </a:r>
            <a:r>
              <a:rPr lang="en-US" dirty="0" err="1" smtClean="0">
                <a:solidFill>
                  <a:prstClr val="black"/>
                </a:solidFill>
              </a:rPr>
              <a:t>estdoi</a:t>
            </a:r>
            <a:r>
              <a:rPr lang="et-EE" dirty="0" smtClean="0">
                <a:solidFill>
                  <a:prstClr val="black"/>
                </a:solidFill>
              </a:rPr>
              <a:t> 27.10.2017)</a:t>
            </a:r>
            <a:endParaRPr lang="en-US" dirty="0">
              <a:solidFill>
                <a:prstClr val="black"/>
              </a:solidFill>
            </a:endParaRPr>
          </a:p>
          <a:p>
            <a:pPr marL="342900" lvl="0" indent="-342900" defTabSz="914400">
              <a:buFont typeface="Arial" charset="0"/>
              <a:buChar char="•"/>
              <a:defRPr/>
            </a:pPr>
            <a:r>
              <a:rPr lang="en-US" dirty="0" smtClean="0">
                <a:solidFill>
                  <a:prstClr val="black"/>
                </a:solidFill>
              </a:rPr>
              <a:t>Free </a:t>
            </a:r>
            <a:r>
              <a:rPr lang="en-US" dirty="0">
                <a:solidFill>
                  <a:prstClr val="black"/>
                </a:solidFill>
              </a:rPr>
              <a:t>of charge for researchers of the universities</a:t>
            </a:r>
          </a:p>
          <a:p>
            <a:pPr marL="571500" indent="-571500">
              <a:buFont typeface="Arial" panose="020B0604020202020204" pitchFamily="34" charset="0"/>
              <a:buChar char="•"/>
            </a:pPr>
            <a:endParaRPr lang="et-EE" dirty="0">
              <a:latin typeface="+mn-lt"/>
            </a:endParaRPr>
          </a:p>
        </p:txBody>
      </p:sp>
      <p:pic>
        <p:nvPicPr>
          <p:cNvPr id="11266" name="Picture 2" descr="C:\Users\ttiiu\Desktop\DataCite pisi\20170908_1511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437" y="982662"/>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7113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988" y="29787"/>
            <a:ext cx="10377487" cy="6990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830262"/>
            <a:ext cx="2590800" cy="461665"/>
          </a:xfrm>
          <a:prstGeom prst="rect">
            <a:avLst/>
          </a:prstGeom>
          <a:noFill/>
        </p:spPr>
        <p:txBody>
          <a:bodyPr wrap="square" rtlCol="0">
            <a:spAutoFit/>
          </a:bodyPr>
          <a:lstStyle/>
          <a:p>
            <a:r>
              <a:rPr lang="et-EE" sz="2400" dirty="0">
                <a:solidFill>
                  <a:schemeClr val="bg1"/>
                </a:solidFill>
              </a:rPr>
              <a:t>d</a:t>
            </a:r>
            <a:r>
              <a:rPr lang="et-EE" sz="2400" dirty="0" smtClean="0">
                <a:solidFill>
                  <a:schemeClr val="bg1"/>
                </a:solidFill>
              </a:rPr>
              <a:t>atacite.ut.ee</a:t>
            </a:r>
          </a:p>
        </p:txBody>
      </p:sp>
    </p:spTree>
    <p:extLst>
      <p:ext uri="{BB962C8B-B14F-4D97-AF65-F5344CB8AC3E}">
        <p14:creationId xmlns:p14="http://schemas.microsoft.com/office/powerpoint/2010/main" val="191057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rPr>
              <a:t>DataCite</a:t>
            </a:r>
            <a:r>
              <a:rPr lang="et-EE" dirty="0" smtClean="0">
                <a:solidFill>
                  <a:schemeClr val="bg1"/>
                </a:solidFill>
              </a:rPr>
              <a:t> </a:t>
            </a:r>
            <a:r>
              <a:rPr lang="et-EE" dirty="0" err="1" smtClean="0">
                <a:solidFill>
                  <a:schemeClr val="bg1"/>
                </a:solidFill>
              </a:rPr>
              <a:t>Search</a:t>
            </a:r>
            <a:endParaRPr lang="et-EE" dirty="0">
              <a:solidFill>
                <a:schemeClr val="bg1"/>
              </a:solidFill>
            </a:endParaRPr>
          </a:p>
        </p:txBody>
      </p:sp>
      <p:sp>
        <p:nvSpPr>
          <p:cNvPr id="3" name="Teksti kohatäide 2"/>
          <p:cNvSpPr>
            <a:spLocks noGrp="1"/>
          </p:cNvSpPr>
          <p:nvPr>
            <p:ph type="body" sz="quarter" idx="10"/>
          </p:nvPr>
        </p:nvSpPr>
        <p:spPr/>
        <p:txBody>
          <a:bodyPr/>
          <a:lstStyle/>
          <a:p>
            <a:pPr marL="342900" lvl="0" indent="-342900" defTabSz="914400">
              <a:buFont typeface="Arial" pitchFamily="34" charset="0"/>
              <a:buChar char="•"/>
              <a:defRPr/>
            </a:pPr>
            <a:r>
              <a:rPr lang="et-EE" dirty="0">
                <a:solidFill>
                  <a:prstClr val="black"/>
                </a:solidFill>
                <a:hlinkClick r:id="rId2"/>
              </a:rPr>
              <a:t>https://search.datacite.org/</a:t>
            </a:r>
            <a:endParaRPr lang="et-EE" dirty="0">
              <a:solidFill>
                <a:prstClr val="black"/>
              </a:solidFill>
            </a:endParaRPr>
          </a:p>
          <a:p>
            <a:pPr marL="342900" lvl="0" indent="-342900" defTabSz="914400">
              <a:buFont typeface="Arial" pitchFamily="34" charset="0"/>
              <a:buChar char="•"/>
              <a:defRPr/>
            </a:pPr>
            <a:r>
              <a:rPr lang="et-EE" dirty="0" err="1" smtClean="0">
                <a:solidFill>
                  <a:prstClr val="black"/>
                </a:solidFill>
              </a:rPr>
              <a:t>Based</a:t>
            </a:r>
            <a:r>
              <a:rPr lang="et-EE" dirty="0" smtClean="0">
                <a:solidFill>
                  <a:prstClr val="black"/>
                </a:solidFill>
              </a:rPr>
              <a:t> </a:t>
            </a:r>
            <a:r>
              <a:rPr lang="et-EE" dirty="0">
                <a:solidFill>
                  <a:prstClr val="black"/>
                </a:solidFill>
              </a:rPr>
              <a:t>on </a:t>
            </a:r>
            <a:r>
              <a:rPr lang="et-EE" dirty="0" err="1">
                <a:solidFill>
                  <a:prstClr val="black"/>
                </a:solidFill>
              </a:rPr>
              <a:t>metadata</a:t>
            </a:r>
            <a:endParaRPr lang="et-EE" dirty="0">
              <a:solidFill>
                <a:prstClr val="black"/>
              </a:solidFill>
            </a:endParaRPr>
          </a:p>
          <a:p>
            <a:pPr marL="342900" lvl="0" indent="-342900" defTabSz="914400">
              <a:buFont typeface="Arial" pitchFamily="34" charset="0"/>
              <a:buChar char="•"/>
              <a:defRPr/>
            </a:pPr>
            <a:r>
              <a:rPr lang="et-EE" dirty="0" err="1">
                <a:solidFill>
                  <a:prstClr val="black"/>
                </a:solidFill>
              </a:rPr>
              <a:t>Mandatory</a:t>
            </a:r>
            <a:r>
              <a:rPr lang="et-EE" dirty="0">
                <a:solidFill>
                  <a:prstClr val="black"/>
                </a:solidFill>
              </a:rPr>
              <a:t>, </a:t>
            </a:r>
            <a:r>
              <a:rPr lang="et-EE" dirty="0" err="1">
                <a:solidFill>
                  <a:prstClr val="black"/>
                </a:solidFill>
              </a:rPr>
              <a:t>Recommended</a:t>
            </a:r>
            <a:r>
              <a:rPr lang="et-EE" dirty="0">
                <a:solidFill>
                  <a:prstClr val="black"/>
                </a:solidFill>
              </a:rPr>
              <a:t>, </a:t>
            </a:r>
            <a:r>
              <a:rPr lang="et-EE" dirty="0" err="1">
                <a:solidFill>
                  <a:prstClr val="black"/>
                </a:solidFill>
              </a:rPr>
              <a:t>Optional</a:t>
            </a:r>
            <a:r>
              <a:rPr lang="et-EE" dirty="0">
                <a:solidFill>
                  <a:prstClr val="black"/>
                </a:solidFill>
              </a:rPr>
              <a:t> MD</a:t>
            </a:r>
          </a:p>
          <a:p>
            <a:pPr marL="342900" lvl="0" indent="-342900" defTabSz="914400">
              <a:buFont typeface="Arial" pitchFamily="34" charset="0"/>
              <a:buChar char="•"/>
              <a:defRPr/>
            </a:pPr>
            <a:r>
              <a:rPr lang="et-EE" dirty="0" err="1">
                <a:solidFill>
                  <a:prstClr val="black"/>
                </a:solidFill>
              </a:rPr>
              <a:t>Limiters</a:t>
            </a:r>
            <a:r>
              <a:rPr lang="et-EE" dirty="0">
                <a:solidFill>
                  <a:prstClr val="black"/>
                </a:solidFill>
              </a:rPr>
              <a:t> (</a:t>
            </a:r>
            <a:r>
              <a:rPr lang="et-EE" dirty="0" err="1">
                <a:solidFill>
                  <a:prstClr val="black"/>
                </a:solidFill>
              </a:rPr>
              <a:t>based</a:t>
            </a:r>
            <a:r>
              <a:rPr lang="et-EE" dirty="0">
                <a:solidFill>
                  <a:prstClr val="black"/>
                </a:solidFill>
              </a:rPr>
              <a:t> on R and O </a:t>
            </a:r>
            <a:r>
              <a:rPr lang="et-EE" dirty="0" err="1">
                <a:solidFill>
                  <a:prstClr val="black"/>
                </a:solidFill>
              </a:rPr>
              <a:t>metadata</a:t>
            </a:r>
            <a:r>
              <a:rPr lang="et-EE" dirty="0">
                <a:solidFill>
                  <a:prstClr val="black"/>
                </a:solidFill>
              </a:rPr>
              <a:t>)</a:t>
            </a:r>
          </a:p>
          <a:p>
            <a:pPr marL="342900" lvl="0" indent="-342900" defTabSz="914400">
              <a:buFont typeface="Arial" pitchFamily="34" charset="0"/>
              <a:buChar char="•"/>
              <a:defRPr/>
            </a:pPr>
            <a:r>
              <a:rPr lang="et-EE" dirty="0">
                <a:solidFill>
                  <a:prstClr val="black"/>
                </a:solidFill>
              </a:rPr>
              <a:t>O</a:t>
            </a:r>
            <a:r>
              <a:rPr lang="en-US" dirty="0" err="1">
                <a:solidFill>
                  <a:prstClr val="black"/>
                </a:solidFill>
              </a:rPr>
              <a:t>btain</a:t>
            </a:r>
            <a:r>
              <a:rPr lang="en-US" dirty="0">
                <a:solidFill>
                  <a:prstClr val="black"/>
                </a:solidFill>
              </a:rPr>
              <a:t> </a:t>
            </a:r>
            <a:r>
              <a:rPr lang="en-US" dirty="0" err="1">
                <a:solidFill>
                  <a:prstClr val="black"/>
                </a:solidFill>
              </a:rPr>
              <a:t>sta</a:t>
            </a:r>
            <a:r>
              <a:rPr lang="et-EE" dirty="0" err="1">
                <a:solidFill>
                  <a:prstClr val="black"/>
                </a:solidFill>
              </a:rPr>
              <a:t>tistics</a:t>
            </a:r>
            <a:r>
              <a:rPr lang="en-US" dirty="0">
                <a:solidFill>
                  <a:prstClr val="black"/>
                </a:solidFill>
              </a:rPr>
              <a:t> </a:t>
            </a:r>
            <a:endParaRPr lang="et-EE" dirty="0">
              <a:solidFill>
                <a:prstClr val="black"/>
              </a:solidFill>
            </a:endParaRPr>
          </a:p>
          <a:p>
            <a:pPr marL="342900" lvl="0" indent="-342900" defTabSz="914400">
              <a:buFont typeface="Arial" pitchFamily="34" charset="0"/>
              <a:buChar char="•"/>
              <a:defRPr/>
            </a:pPr>
            <a:r>
              <a:rPr lang="et-EE" dirty="0">
                <a:solidFill>
                  <a:prstClr val="black"/>
                </a:solidFill>
              </a:rPr>
              <a:t>E</a:t>
            </a:r>
            <a:r>
              <a:rPr lang="en-US" dirty="0" err="1">
                <a:solidFill>
                  <a:prstClr val="black"/>
                </a:solidFill>
              </a:rPr>
              <a:t>xplore</a:t>
            </a:r>
            <a:r>
              <a:rPr lang="en-US" dirty="0">
                <a:solidFill>
                  <a:prstClr val="black"/>
                </a:solidFill>
              </a:rPr>
              <a:t> </a:t>
            </a:r>
            <a:r>
              <a:rPr lang="en-US" dirty="0" smtClean="0">
                <a:solidFill>
                  <a:prstClr val="black"/>
                </a:solidFill>
              </a:rPr>
              <a:t>connections</a:t>
            </a:r>
            <a:endParaRPr lang="et-EE" dirty="0" smtClean="0">
              <a:solidFill>
                <a:prstClr val="black"/>
              </a:solidFill>
            </a:endParaRPr>
          </a:p>
          <a:p>
            <a:pPr lvl="0" defTabSz="914400">
              <a:defRPr/>
            </a:pPr>
            <a:endParaRPr lang="et-EE" sz="3200" dirty="0" smtClean="0">
              <a:solidFill>
                <a:prstClr val="black"/>
              </a:solidFill>
              <a:latin typeface="+mn-lt"/>
            </a:endParaRPr>
          </a:p>
          <a:p>
            <a:pPr lvl="0" defTabSz="914400">
              <a:defRPr/>
            </a:pPr>
            <a:r>
              <a:rPr lang="et-EE" sz="3200" dirty="0">
                <a:solidFill>
                  <a:prstClr val="black"/>
                </a:solidFill>
                <a:latin typeface="+mn-lt"/>
              </a:rPr>
              <a:t>   </a:t>
            </a:r>
            <a:endParaRPr lang="et-EE"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637" y="3954462"/>
            <a:ext cx="5943600" cy="2963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076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i kohatäide 1"/>
          <p:cNvSpPr>
            <a:spLocks noGrp="1"/>
          </p:cNvSpPr>
          <p:nvPr>
            <p:ph type="body" sz="quarter" idx="10"/>
          </p:nvPr>
        </p:nvSpPr>
        <p:spPr>
          <a:xfrm>
            <a:off x="274637" y="1211262"/>
            <a:ext cx="5562600" cy="5486400"/>
          </a:xfrm>
        </p:spPr>
        <p:txBody>
          <a:bodyPr/>
          <a:lstStyle/>
          <a:p>
            <a:r>
              <a:rPr lang="et-EE" sz="3200" dirty="0" err="1" smtClean="0">
                <a:solidFill>
                  <a:schemeClr val="bg1"/>
                </a:solidFill>
              </a:rPr>
              <a:t>Back</a:t>
            </a:r>
            <a:r>
              <a:rPr lang="et-EE" sz="3200" dirty="0" smtClean="0">
                <a:solidFill>
                  <a:schemeClr val="bg1"/>
                </a:solidFill>
              </a:rPr>
              <a:t> </a:t>
            </a:r>
            <a:r>
              <a:rPr lang="et-EE" sz="3200" dirty="0" err="1" smtClean="0">
                <a:solidFill>
                  <a:schemeClr val="bg1"/>
                </a:solidFill>
              </a:rPr>
              <a:t>door</a:t>
            </a:r>
            <a:r>
              <a:rPr lang="et-EE" sz="3200" dirty="0" smtClean="0">
                <a:solidFill>
                  <a:schemeClr val="bg1"/>
                </a:solidFill>
              </a:rPr>
              <a:t> </a:t>
            </a:r>
            <a:r>
              <a:rPr lang="et-EE" sz="3200" dirty="0" err="1" smtClean="0">
                <a:solidFill>
                  <a:schemeClr val="bg1"/>
                </a:solidFill>
              </a:rPr>
              <a:t>for</a:t>
            </a:r>
            <a:r>
              <a:rPr lang="et-EE" sz="3200" dirty="0" smtClean="0">
                <a:solidFill>
                  <a:schemeClr val="bg1"/>
                </a:solidFill>
              </a:rPr>
              <a:t> </a:t>
            </a:r>
            <a:r>
              <a:rPr lang="et-EE" sz="3200" dirty="0" err="1" smtClean="0">
                <a:solidFill>
                  <a:schemeClr val="bg1"/>
                </a:solidFill>
              </a:rPr>
              <a:t>you</a:t>
            </a:r>
            <a:r>
              <a:rPr lang="et-EE" sz="3200" dirty="0" smtClean="0">
                <a:solidFill>
                  <a:schemeClr val="bg1"/>
                </a:solidFill>
              </a:rPr>
              <a:t>!</a:t>
            </a:r>
          </a:p>
          <a:p>
            <a:endParaRPr lang="et-EE" sz="3200" dirty="0" smtClean="0">
              <a:solidFill>
                <a:schemeClr val="bg1"/>
              </a:solidFill>
            </a:endParaRPr>
          </a:p>
          <a:p>
            <a:r>
              <a:rPr lang="et-EE" sz="3200" dirty="0" err="1" smtClean="0">
                <a:solidFill>
                  <a:schemeClr val="bg1"/>
                </a:solidFill>
              </a:rPr>
              <a:t>Metadata</a:t>
            </a:r>
            <a:r>
              <a:rPr lang="et-EE" sz="3200" dirty="0" smtClean="0">
                <a:solidFill>
                  <a:schemeClr val="bg1"/>
                </a:solidFill>
              </a:rPr>
              <a:t> </a:t>
            </a:r>
            <a:r>
              <a:rPr lang="et-EE" sz="3200" dirty="0" err="1" smtClean="0">
                <a:solidFill>
                  <a:schemeClr val="bg1"/>
                </a:solidFill>
              </a:rPr>
              <a:t>search</a:t>
            </a:r>
            <a:r>
              <a:rPr lang="et-EE" sz="3200" dirty="0" smtClean="0">
                <a:solidFill>
                  <a:schemeClr val="bg1"/>
                </a:solidFill>
              </a:rPr>
              <a:t> </a:t>
            </a:r>
            <a:r>
              <a:rPr lang="et-EE" sz="3200" dirty="0" err="1" smtClean="0">
                <a:solidFill>
                  <a:schemeClr val="bg1"/>
                </a:solidFill>
              </a:rPr>
              <a:t>Beta</a:t>
            </a:r>
            <a:endParaRPr lang="et-EE" sz="3200" dirty="0" smtClean="0">
              <a:solidFill>
                <a:schemeClr val="bg1"/>
              </a:solidFill>
            </a:endParaRPr>
          </a:p>
          <a:p>
            <a:endParaRPr lang="et-EE" sz="3200" dirty="0">
              <a:solidFill>
                <a:schemeClr val="bg1"/>
              </a:solidFill>
            </a:endParaRPr>
          </a:p>
          <a:p>
            <a:r>
              <a:rPr lang="et-EE" sz="3200" dirty="0">
                <a:solidFill>
                  <a:schemeClr val="bg1"/>
                </a:solidFill>
                <a:hlinkClick r:id="rId2"/>
              </a:rPr>
              <a:t>https://</a:t>
            </a:r>
            <a:r>
              <a:rPr lang="et-EE" sz="3200" dirty="0" smtClean="0">
                <a:solidFill>
                  <a:schemeClr val="bg1"/>
                </a:solidFill>
                <a:hlinkClick r:id="rId2"/>
              </a:rPr>
              <a:t>search.datacite.org/ui</a:t>
            </a:r>
            <a:endParaRPr lang="et-EE" sz="3200" dirty="0" smtClean="0">
              <a:solidFill>
                <a:schemeClr val="bg1"/>
              </a:solidFill>
            </a:endParaRPr>
          </a:p>
          <a:p>
            <a:endParaRPr lang="et-EE" sz="3200" dirty="0">
              <a:solidFill>
                <a:schemeClr val="bg1"/>
              </a:solidFill>
            </a:endParaRPr>
          </a:p>
          <a:p>
            <a:endParaRPr lang="et-EE"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7" y="0"/>
            <a:ext cx="5291137" cy="7017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53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b="1" dirty="0" err="1" smtClean="0">
                <a:solidFill>
                  <a:schemeClr val="bg1"/>
                </a:solidFill>
              </a:rPr>
              <a:t>Workshop</a:t>
            </a:r>
            <a:r>
              <a:rPr lang="et-EE" b="1" dirty="0" smtClean="0">
                <a:solidFill>
                  <a:schemeClr val="bg1"/>
                </a:solidFill>
              </a:rPr>
              <a:t> </a:t>
            </a:r>
            <a:r>
              <a:rPr lang="et-EE" b="1" dirty="0" err="1" smtClean="0">
                <a:solidFill>
                  <a:schemeClr val="bg1"/>
                </a:solidFill>
              </a:rPr>
              <a:t>outline</a:t>
            </a:r>
            <a:endParaRPr lang="et-EE" b="1" dirty="0">
              <a:solidFill>
                <a:schemeClr val="bg1"/>
              </a:solidFill>
            </a:endParaRPr>
          </a:p>
        </p:txBody>
      </p:sp>
      <p:sp>
        <p:nvSpPr>
          <p:cNvPr id="3" name="Teksti kohatäide 2"/>
          <p:cNvSpPr>
            <a:spLocks noGrp="1"/>
          </p:cNvSpPr>
          <p:nvPr>
            <p:ph type="body" sz="quarter" idx="10"/>
          </p:nvPr>
        </p:nvSpPr>
        <p:spPr/>
        <p:txBody>
          <a:bodyPr/>
          <a:lstStyle/>
          <a:p>
            <a:pPr marL="571500" indent="-571500">
              <a:buFont typeface="Arial" panose="020B0604020202020204" pitchFamily="34" charset="0"/>
              <a:buChar char="•"/>
            </a:pPr>
            <a:r>
              <a:rPr lang="et-EE" dirty="0" err="1" smtClean="0">
                <a:solidFill>
                  <a:schemeClr val="bg1"/>
                </a:solidFill>
              </a:rPr>
              <a:t>Open</a:t>
            </a:r>
            <a:r>
              <a:rPr lang="et-EE" dirty="0" smtClean="0">
                <a:solidFill>
                  <a:schemeClr val="bg1"/>
                </a:solidFill>
              </a:rPr>
              <a:t> </a:t>
            </a:r>
            <a:r>
              <a:rPr lang="et-EE" dirty="0" err="1" smtClean="0">
                <a:solidFill>
                  <a:schemeClr val="bg1"/>
                </a:solidFill>
              </a:rPr>
              <a:t>Science</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…in</a:t>
            </a:r>
            <a:r>
              <a:rPr lang="et-EE" dirty="0" smtClean="0">
                <a:solidFill>
                  <a:schemeClr val="bg1"/>
                </a:solidFill>
              </a:rPr>
              <a:t> Estonia</a:t>
            </a:r>
          </a:p>
          <a:p>
            <a:pPr marL="571500" indent="-571500">
              <a:buFont typeface="Arial" panose="020B0604020202020204" pitchFamily="34" charset="0"/>
              <a:buChar char="•"/>
            </a:pPr>
            <a:r>
              <a:rPr lang="et-EE" dirty="0" err="1" smtClean="0">
                <a:solidFill>
                  <a:schemeClr val="bg1"/>
                </a:solidFill>
              </a:rPr>
              <a:t>Data</a:t>
            </a:r>
            <a:r>
              <a:rPr lang="et-EE" dirty="0" smtClean="0">
                <a:solidFill>
                  <a:schemeClr val="bg1"/>
                </a:solidFill>
              </a:rPr>
              <a:t> </a:t>
            </a:r>
            <a:r>
              <a:rPr lang="et-EE" dirty="0" err="1" smtClean="0">
                <a:solidFill>
                  <a:schemeClr val="bg1"/>
                </a:solidFill>
              </a:rPr>
              <a:t>Discovery</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Data</a:t>
            </a:r>
            <a:r>
              <a:rPr lang="et-EE" dirty="0" smtClean="0">
                <a:solidFill>
                  <a:schemeClr val="bg1"/>
                </a:solidFill>
              </a:rPr>
              <a:t> </a:t>
            </a:r>
            <a:r>
              <a:rPr lang="et-EE" dirty="0" err="1" smtClean="0">
                <a:solidFill>
                  <a:schemeClr val="bg1"/>
                </a:solidFill>
              </a:rPr>
              <a:t>repositories</a:t>
            </a:r>
            <a:endParaRPr lang="et-EE" dirty="0" smtClean="0">
              <a:solidFill>
                <a:schemeClr val="bg1"/>
              </a:solidFill>
            </a:endParaRPr>
          </a:p>
          <a:p>
            <a:pPr marL="571500" lvl="1" indent="-571500">
              <a:buFont typeface="Wingdings" panose="05000000000000000000" pitchFamily="2" charset="2"/>
              <a:buChar char="ü"/>
            </a:pPr>
            <a:r>
              <a:rPr lang="et-EE" dirty="0" smtClean="0">
                <a:solidFill>
                  <a:schemeClr val="bg1"/>
                </a:solidFill>
              </a:rPr>
              <a:t>Re3data</a:t>
            </a:r>
          </a:p>
          <a:p>
            <a:pPr marL="571500" lvl="1" indent="-571500">
              <a:buFont typeface="Wingdings" panose="05000000000000000000" pitchFamily="2" charset="2"/>
              <a:buChar char="ü"/>
            </a:pPr>
            <a:r>
              <a:rPr lang="et-EE" dirty="0" err="1" smtClean="0">
                <a:solidFill>
                  <a:schemeClr val="bg1"/>
                </a:solidFill>
              </a:rPr>
              <a:t>DataCite</a:t>
            </a:r>
            <a:endParaRPr lang="et-EE" dirty="0" smtClean="0">
              <a:solidFill>
                <a:schemeClr val="bg1"/>
              </a:solidFill>
            </a:endParaRPr>
          </a:p>
          <a:p>
            <a:pPr marL="571500" lvl="1" indent="-571500">
              <a:buFont typeface="Wingdings" panose="05000000000000000000" pitchFamily="2" charset="2"/>
              <a:buChar char="ü"/>
            </a:pPr>
            <a:r>
              <a:rPr lang="et-EE" dirty="0" err="1" smtClean="0">
                <a:solidFill>
                  <a:schemeClr val="bg1"/>
                </a:solidFill>
              </a:rPr>
              <a:t>OpenAIRE</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Metadata</a:t>
            </a:r>
            <a:endParaRPr lang="et-EE" dirty="0" smtClean="0">
              <a:solidFill>
                <a:schemeClr val="bg1"/>
              </a:solidFill>
            </a:endParaRPr>
          </a:p>
          <a:p>
            <a:pPr marL="571500" indent="-571500">
              <a:buFont typeface="Arial" panose="020B0604020202020204" pitchFamily="34" charset="0"/>
              <a:buChar char="•"/>
            </a:pPr>
            <a:r>
              <a:rPr lang="et-EE" dirty="0" smtClean="0">
                <a:solidFill>
                  <a:schemeClr val="bg1"/>
                </a:solidFill>
              </a:rPr>
              <a:t>Max: APIs</a:t>
            </a:r>
          </a:p>
          <a:p>
            <a:endParaRPr lang="et-EE" dirty="0" smtClean="0">
              <a:solidFill>
                <a:schemeClr val="bg1"/>
              </a:solidFill>
            </a:endParaRPr>
          </a:p>
          <a:p>
            <a:endParaRPr lang="et-EE"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037" y="1211262"/>
            <a:ext cx="3981450"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5115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b="1" dirty="0" err="1" smtClean="0">
                <a:solidFill>
                  <a:schemeClr val="bg1"/>
                </a:solidFill>
              </a:rPr>
              <a:t>Data</a:t>
            </a:r>
            <a:r>
              <a:rPr lang="et-EE" b="1" dirty="0" smtClean="0">
                <a:solidFill>
                  <a:schemeClr val="bg1"/>
                </a:solidFill>
              </a:rPr>
              <a:t> </a:t>
            </a:r>
            <a:r>
              <a:rPr lang="et-EE" b="1" dirty="0" err="1" smtClean="0">
                <a:solidFill>
                  <a:schemeClr val="bg1"/>
                </a:solidFill>
              </a:rPr>
              <a:t>Citation</a:t>
            </a:r>
            <a:endParaRPr lang="et-EE" b="1" dirty="0">
              <a:solidFill>
                <a:schemeClr val="bg1"/>
              </a:solidFill>
            </a:endParaRPr>
          </a:p>
        </p:txBody>
      </p:sp>
      <p:sp>
        <p:nvSpPr>
          <p:cNvPr id="3" name="Teksti kohatäide 2"/>
          <p:cNvSpPr>
            <a:spLocks noGrp="1"/>
          </p:cNvSpPr>
          <p:nvPr>
            <p:ph type="body" sz="quarter" idx="10"/>
          </p:nvPr>
        </p:nvSpPr>
        <p:spPr/>
        <p:txBody>
          <a:bodyPr/>
          <a:lstStyle/>
          <a:p>
            <a:pPr marL="571500" indent="-571500">
              <a:buFont typeface="Arial" panose="020B0604020202020204" pitchFamily="34" charset="0"/>
              <a:buChar char="•"/>
            </a:pPr>
            <a:r>
              <a:rPr lang="et-EE" dirty="0" err="1" smtClean="0">
                <a:solidFill>
                  <a:schemeClr val="bg1"/>
                </a:solidFill>
              </a:rPr>
              <a:t>Unique</a:t>
            </a:r>
            <a:r>
              <a:rPr lang="et-EE" dirty="0" smtClean="0">
                <a:solidFill>
                  <a:schemeClr val="bg1"/>
                </a:solidFill>
              </a:rPr>
              <a:t> </a:t>
            </a:r>
            <a:r>
              <a:rPr lang="et-EE" dirty="0" err="1" smtClean="0">
                <a:solidFill>
                  <a:schemeClr val="bg1"/>
                </a:solidFill>
              </a:rPr>
              <a:t>identification</a:t>
            </a:r>
            <a:r>
              <a:rPr lang="et-EE" dirty="0" smtClean="0">
                <a:solidFill>
                  <a:schemeClr val="bg1"/>
                </a:solidFill>
              </a:rPr>
              <a:t> → </a:t>
            </a:r>
            <a:r>
              <a:rPr lang="et-EE" dirty="0" err="1" smtClean="0">
                <a:solidFill>
                  <a:schemeClr val="bg1"/>
                </a:solidFill>
              </a:rPr>
              <a:t>route</a:t>
            </a:r>
            <a:r>
              <a:rPr lang="et-EE" dirty="0" smtClean="0">
                <a:solidFill>
                  <a:schemeClr val="bg1"/>
                </a:solidFill>
              </a:rPr>
              <a:t> </a:t>
            </a:r>
            <a:r>
              <a:rPr lang="et-EE" dirty="0" err="1" smtClean="0">
                <a:solidFill>
                  <a:schemeClr val="bg1"/>
                </a:solidFill>
              </a:rPr>
              <a:t>to</a:t>
            </a:r>
            <a:r>
              <a:rPr lang="et-EE" dirty="0" smtClean="0">
                <a:solidFill>
                  <a:schemeClr val="bg1"/>
                </a:solidFill>
              </a:rPr>
              <a:t> </a:t>
            </a:r>
            <a:r>
              <a:rPr lang="et-EE" dirty="0" err="1" smtClean="0">
                <a:solidFill>
                  <a:schemeClr val="bg1"/>
                </a:solidFill>
              </a:rPr>
              <a:t>access</a:t>
            </a:r>
            <a:endParaRPr lang="et-EE" dirty="0" smtClean="0">
              <a:solidFill>
                <a:schemeClr val="bg1"/>
              </a:solidFill>
            </a:endParaRPr>
          </a:p>
          <a:p>
            <a:pPr marL="571500" indent="-571500">
              <a:buFont typeface="Arial" panose="020B0604020202020204" pitchFamily="34" charset="0"/>
              <a:buChar char="•"/>
            </a:pPr>
            <a:r>
              <a:rPr lang="en-US" dirty="0">
                <a:solidFill>
                  <a:schemeClr val="bg1"/>
                </a:solidFill>
              </a:rPr>
              <a:t>Persistence of data and metadata</a:t>
            </a:r>
          </a:p>
          <a:p>
            <a:pPr marL="571500" indent="-571500">
              <a:buFont typeface="Arial" panose="020B0604020202020204" pitchFamily="34" charset="0"/>
              <a:buChar char="•"/>
            </a:pPr>
            <a:r>
              <a:rPr lang="et-EE" dirty="0" err="1" smtClean="0">
                <a:solidFill>
                  <a:schemeClr val="bg1"/>
                </a:solidFill>
              </a:rPr>
              <a:t>Data</a:t>
            </a:r>
            <a:r>
              <a:rPr lang="et-EE" dirty="0" smtClean="0">
                <a:solidFill>
                  <a:schemeClr val="bg1"/>
                </a:solidFill>
              </a:rPr>
              <a:t> </a:t>
            </a:r>
            <a:r>
              <a:rPr lang="et-EE" dirty="0" err="1" smtClean="0">
                <a:solidFill>
                  <a:schemeClr val="bg1"/>
                </a:solidFill>
              </a:rPr>
              <a:t>as</a:t>
            </a:r>
            <a:r>
              <a:rPr lang="et-EE" dirty="0" smtClean="0">
                <a:solidFill>
                  <a:schemeClr val="bg1"/>
                </a:solidFill>
              </a:rPr>
              <a:t> </a:t>
            </a:r>
            <a:r>
              <a:rPr lang="et-EE" dirty="0" err="1" smtClean="0">
                <a:solidFill>
                  <a:schemeClr val="bg1"/>
                </a:solidFill>
              </a:rPr>
              <a:t>evidence</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Reproduction</a:t>
            </a:r>
            <a:r>
              <a:rPr lang="et-EE" dirty="0" smtClean="0">
                <a:solidFill>
                  <a:schemeClr val="bg1"/>
                </a:solidFill>
              </a:rPr>
              <a:t> </a:t>
            </a:r>
            <a:r>
              <a:rPr lang="et-EE" dirty="0" err="1" smtClean="0">
                <a:solidFill>
                  <a:schemeClr val="bg1"/>
                </a:solidFill>
              </a:rPr>
              <a:t>of</a:t>
            </a:r>
            <a:r>
              <a:rPr lang="et-EE" dirty="0" smtClean="0">
                <a:solidFill>
                  <a:schemeClr val="bg1"/>
                </a:solidFill>
              </a:rPr>
              <a:t> </a:t>
            </a:r>
            <a:r>
              <a:rPr lang="et-EE" dirty="0" err="1" smtClean="0">
                <a:solidFill>
                  <a:schemeClr val="bg1"/>
                </a:solidFill>
              </a:rPr>
              <a:t>research</a:t>
            </a:r>
            <a:r>
              <a:rPr lang="et-EE" dirty="0" smtClean="0">
                <a:solidFill>
                  <a:schemeClr val="bg1"/>
                </a:solidFill>
              </a:rPr>
              <a:t> </a:t>
            </a:r>
            <a:r>
              <a:rPr lang="et-EE" dirty="0" err="1" smtClean="0">
                <a:solidFill>
                  <a:schemeClr val="bg1"/>
                </a:solidFill>
              </a:rPr>
              <a:t>results</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Credit</a:t>
            </a:r>
            <a:r>
              <a:rPr lang="et-EE" dirty="0" smtClean="0">
                <a:solidFill>
                  <a:schemeClr val="bg1"/>
                </a:solidFill>
              </a:rPr>
              <a:t> and </a:t>
            </a:r>
            <a:r>
              <a:rPr lang="et-EE" dirty="0" err="1" smtClean="0">
                <a:solidFill>
                  <a:schemeClr val="bg1"/>
                </a:solidFill>
              </a:rPr>
              <a:t>attribution</a:t>
            </a:r>
            <a:r>
              <a:rPr lang="et-EE" dirty="0" smtClean="0">
                <a:solidFill>
                  <a:schemeClr val="bg1"/>
                </a:solidFill>
              </a:rPr>
              <a:t> </a:t>
            </a:r>
            <a:r>
              <a:rPr lang="et-EE" dirty="0" err="1" smtClean="0">
                <a:solidFill>
                  <a:schemeClr val="bg1"/>
                </a:solidFill>
              </a:rPr>
              <a:t>to</a:t>
            </a:r>
            <a:r>
              <a:rPr lang="et-EE" dirty="0" smtClean="0">
                <a:solidFill>
                  <a:schemeClr val="bg1"/>
                </a:solidFill>
              </a:rPr>
              <a:t> all </a:t>
            </a:r>
            <a:r>
              <a:rPr lang="et-EE" dirty="0" err="1" smtClean="0">
                <a:solidFill>
                  <a:schemeClr val="bg1"/>
                </a:solidFill>
              </a:rPr>
              <a:t>contributers</a:t>
            </a:r>
            <a:r>
              <a:rPr lang="et-EE" dirty="0" smtClean="0">
                <a:solidFill>
                  <a:schemeClr val="bg1"/>
                </a:solidFill>
              </a:rPr>
              <a:t> → </a:t>
            </a:r>
            <a:r>
              <a:rPr lang="et-EE" dirty="0" err="1" smtClean="0">
                <a:solidFill>
                  <a:schemeClr val="bg1"/>
                </a:solidFill>
              </a:rPr>
              <a:t>reward</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Impact</a:t>
            </a:r>
            <a:r>
              <a:rPr lang="et-EE" dirty="0" smtClean="0">
                <a:solidFill>
                  <a:schemeClr val="bg1"/>
                </a:solidFill>
              </a:rPr>
              <a:t> </a:t>
            </a:r>
            <a:r>
              <a:rPr lang="et-EE" dirty="0" err="1" smtClean="0">
                <a:solidFill>
                  <a:schemeClr val="bg1"/>
                </a:solidFill>
              </a:rPr>
              <a:t>of</a:t>
            </a:r>
            <a:r>
              <a:rPr lang="et-EE" dirty="0" smtClean="0">
                <a:solidFill>
                  <a:schemeClr val="bg1"/>
                </a:solidFill>
              </a:rPr>
              <a:t> </a:t>
            </a:r>
            <a:r>
              <a:rPr lang="et-EE" dirty="0" err="1" smtClean="0">
                <a:solidFill>
                  <a:schemeClr val="bg1"/>
                </a:solidFill>
              </a:rPr>
              <a:t>data</a:t>
            </a:r>
            <a:r>
              <a:rPr lang="et-EE" dirty="0" smtClean="0">
                <a:solidFill>
                  <a:schemeClr val="bg1"/>
                </a:solidFill>
              </a:rPr>
              <a:t> </a:t>
            </a:r>
          </a:p>
          <a:p>
            <a:pPr marL="571500" indent="-571500">
              <a:buFont typeface="Arial" panose="020B0604020202020204" pitchFamily="34" charset="0"/>
              <a:buChar char="•"/>
            </a:pPr>
            <a:r>
              <a:rPr lang="et-EE" dirty="0" err="1" smtClean="0">
                <a:solidFill>
                  <a:schemeClr val="bg1"/>
                </a:solidFill>
              </a:rPr>
              <a:t>Publication</a:t>
            </a:r>
            <a:r>
              <a:rPr lang="et-EE" dirty="0" smtClean="0">
                <a:solidFill>
                  <a:schemeClr val="bg1"/>
                </a:solidFill>
              </a:rPr>
              <a:t> + </a:t>
            </a:r>
            <a:r>
              <a:rPr lang="et-EE" dirty="0" err="1" smtClean="0">
                <a:solidFill>
                  <a:schemeClr val="bg1"/>
                </a:solidFill>
              </a:rPr>
              <a:t>underlying</a:t>
            </a:r>
            <a:r>
              <a:rPr lang="et-EE" dirty="0" smtClean="0">
                <a:solidFill>
                  <a:schemeClr val="bg1"/>
                </a:solidFill>
              </a:rPr>
              <a:t> </a:t>
            </a:r>
            <a:r>
              <a:rPr lang="et-EE" dirty="0" err="1" smtClean="0">
                <a:solidFill>
                  <a:schemeClr val="bg1"/>
                </a:solidFill>
              </a:rPr>
              <a:t>data</a:t>
            </a:r>
            <a:endParaRPr lang="et-EE" dirty="0" smtClean="0">
              <a:solidFill>
                <a:schemeClr val="bg1"/>
              </a:solidFill>
            </a:endParaRPr>
          </a:p>
          <a:p>
            <a:endParaRPr lang="et-EE" dirty="0" smtClean="0"/>
          </a:p>
        </p:txBody>
      </p:sp>
    </p:spTree>
    <p:extLst>
      <p:ext uri="{BB962C8B-B14F-4D97-AF65-F5344CB8AC3E}">
        <p14:creationId xmlns:p14="http://schemas.microsoft.com/office/powerpoint/2010/main" val="9095031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4" y="601662"/>
            <a:ext cx="9839325"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98574" y="5630862"/>
            <a:ext cx="7020127" cy="646331"/>
          </a:xfrm>
          <a:prstGeom prst="rect">
            <a:avLst/>
          </a:prstGeom>
          <a:noFill/>
        </p:spPr>
        <p:txBody>
          <a:bodyPr wrap="none" rtlCol="0">
            <a:spAutoFit/>
          </a:bodyPr>
          <a:lstStyle/>
          <a:p>
            <a:r>
              <a:rPr lang="et-EE" sz="3600" dirty="0" err="1" smtClean="0">
                <a:solidFill>
                  <a:schemeClr val="bg1"/>
                </a:solidFill>
              </a:rPr>
              <a:t>Try</a:t>
            </a:r>
            <a:r>
              <a:rPr lang="et-EE" sz="3600" dirty="0" smtClean="0">
                <a:solidFill>
                  <a:schemeClr val="bg1"/>
                </a:solidFill>
              </a:rPr>
              <a:t> </a:t>
            </a:r>
            <a:r>
              <a:rPr lang="et-EE" sz="3600" dirty="0" err="1" smtClean="0">
                <a:solidFill>
                  <a:schemeClr val="bg1"/>
                </a:solidFill>
              </a:rPr>
              <a:t>Citation</a:t>
            </a:r>
            <a:r>
              <a:rPr lang="et-EE" sz="3600" dirty="0" smtClean="0">
                <a:solidFill>
                  <a:schemeClr val="bg1"/>
                </a:solidFill>
              </a:rPr>
              <a:t> </a:t>
            </a:r>
            <a:r>
              <a:rPr lang="et-EE" sz="3600" dirty="0" err="1">
                <a:solidFill>
                  <a:schemeClr val="bg1"/>
                </a:solidFill>
              </a:rPr>
              <a:t>f</a:t>
            </a:r>
            <a:r>
              <a:rPr lang="et-EE" sz="3600" dirty="0" err="1" smtClean="0">
                <a:solidFill>
                  <a:schemeClr val="bg1"/>
                </a:solidFill>
              </a:rPr>
              <a:t>ormatter</a:t>
            </a:r>
            <a:r>
              <a:rPr lang="et-EE" sz="3600" dirty="0" smtClean="0">
                <a:solidFill>
                  <a:schemeClr val="bg1"/>
                </a:solidFill>
              </a:rPr>
              <a:t>: </a:t>
            </a:r>
            <a:r>
              <a:rPr lang="et-EE" sz="3600" dirty="0" err="1" smtClean="0">
                <a:solidFill>
                  <a:schemeClr val="bg1"/>
                </a:solidFill>
              </a:rPr>
              <a:t>paste</a:t>
            </a:r>
            <a:r>
              <a:rPr lang="et-EE" sz="3600" dirty="0" smtClean="0">
                <a:solidFill>
                  <a:schemeClr val="bg1"/>
                </a:solidFill>
              </a:rPr>
              <a:t> DOI </a:t>
            </a:r>
          </a:p>
        </p:txBody>
      </p:sp>
    </p:spTree>
    <p:extLst>
      <p:ext uri="{BB962C8B-B14F-4D97-AF65-F5344CB8AC3E}">
        <p14:creationId xmlns:p14="http://schemas.microsoft.com/office/powerpoint/2010/main" val="801973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hlinkClick r:id="rId2"/>
              </a:rPr>
              <a:t>OpenAIRE</a:t>
            </a:r>
            <a:r>
              <a:rPr lang="et-EE" dirty="0" smtClean="0">
                <a:solidFill>
                  <a:schemeClr val="bg1"/>
                </a:solidFill>
                <a:hlinkClick r:id="rId2"/>
              </a:rPr>
              <a:t> </a:t>
            </a:r>
            <a:r>
              <a:rPr lang="et-EE" dirty="0" err="1" smtClean="0">
                <a:solidFill>
                  <a:schemeClr val="bg1"/>
                </a:solidFill>
                <a:hlinkClick r:id="rId2"/>
              </a:rPr>
              <a:t>portal</a:t>
            </a:r>
            <a:endParaRPr lang="et-EE" dirty="0">
              <a:solidFill>
                <a:schemeClr val="bg1"/>
              </a:solidFill>
            </a:endParaRPr>
          </a:p>
        </p:txBody>
      </p:sp>
      <p:sp>
        <p:nvSpPr>
          <p:cNvPr id="3" name="Teksti kohatäide 2"/>
          <p:cNvSpPr>
            <a:spLocks noGrp="1"/>
          </p:cNvSpPr>
          <p:nvPr>
            <p:ph type="body" sz="quarter" idx="10"/>
          </p:nvPr>
        </p:nvSpPr>
        <p:spPr/>
        <p:txBody>
          <a:bodyPr/>
          <a:lstStyle/>
          <a:p>
            <a:pPr marL="342900" lvl="0" indent="-342900" defTabSz="914400">
              <a:buFont typeface="Arial" charset="0"/>
              <a:buChar char="•"/>
              <a:defRPr/>
            </a:pPr>
            <a:r>
              <a:rPr lang="et-EE" sz="2800" dirty="0" err="1">
                <a:solidFill>
                  <a:prstClr val="black"/>
                </a:solidFill>
              </a:rPr>
              <a:t>Make</a:t>
            </a:r>
            <a:r>
              <a:rPr lang="et-EE" sz="2800" dirty="0">
                <a:solidFill>
                  <a:prstClr val="black"/>
                </a:solidFill>
              </a:rPr>
              <a:t> </a:t>
            </a:r>
            <a:r>
              <a:rPr lang="et-EE" sz="2800" dirty="0" err="1">
                <a:solidFill>
                  <a:prstClr val="black"/>
                </a:solidFill>
              </a:rPr>
              <a:t>European-funded</a:t>
            </a:r>
            <a:r>
              <a:rPr lang="et-EE" sz="2800" dirty="0">
                <a:solidFill>
                  <a:prstClr val="black"/>
                </a:solidFill>
              </a:rPr>
              <a:t> </a:t>
            </a:r>
            <a:r>
              <a:rPr lang="et-EE" sz="2800" dirty="0" err="1">
                <a:solidFill>
                  <a:prstClr val="black"/>
                </a:solidFill>
              </a:rPr>
              <a:t>research</a:t>
            </a:r>
            <a:r>
              <a:rPr lang="et-EE" sz="2800" dirty="0">
                <a:solidFill>
                  <a:prstClr val="black"/>
                </a:solidFill>
              </a:rPr>
              <a:t> </a:t>
            </a:r>
            <a:r>
              <a:rPr lang="et-EE" sz="2800" dirty="0" err="1">
                <a:solidFill>
                  <a:prstClr val="black"/>
                </a:solidFill>
              </a:rPr>
              <a:t>output</a:t>
            </a:r>
            <a:r>
              <a:rPr lang="et-EE" sz="2800" dirty="0">
                <a:solidFill>
                  <a:prstClr val="black"/>
                </a:solidFill>
              </a:rPr>
              <a:t> </a:t>
            </a:r>
            <a:r>
              <a:rPr lang="et-EE" sz="2800" dirty="0" err="1">
                <a:solidFill>
                  <a:prstClr val="black"/>
                </a:solidFill>
              </a:rPr>
              <a:t>available</a:t>
            </a:r>
            <a:endParaRPr lang="et-EE" sz="2800" dirty="0">
              <a:solidFill>
                <a:prstClr val="black"/>
              </a:solidFill>
            </a:endParaRPr>
          </a:p>
          <a:p>
            <a:pPr marL="342900" lvl="0" indent="-342900" defTabSz="914400">
              <a:buFont typeface="Arial" charset="0"/>
              <a:buChar char="•"/>
              <a:defRPr/>
            </a:pPr>
            <a:r>
              <a:rPr lang="et-EE" sz="2800" dirty="0">
                <a:solidFill>
                  <a:prstClr val="black"/>
                </a:solidFill>
              </a:rPr>
              <a:t>K</a:t>
            </a:r>
            <a:r>
              <a:rPr lang="en-US" sz="2800" dirty="0" err="1">
                <a:solidFill>
                  <a:prstClr val="black"/>
                </a:solidFill>
              </a:rPr>
              <a:t>ey</a:t>
            </a:r>
            <a:r>
              <a:rPr lang="en-US" sz="2800" dirty="0">
                <a:solidFill>
                  <a:prstClr val="black"/>
                </a:solidFill>
              </a:rPr>
              <a:t> infrastructure for reporting H2020’s scientific publications</a:t>
            </a:r>
            <a:r>
              <a:rPr lang="et-EE" sz="2800" dirty="0">
                <a:solidFill>
                  <a:prstClr val="black"/>
                </a:solidFill>
              </a:rPr>
              <a:t> and </a:t>
            </a:r>
            <a:r>
              <a:rPr lang="et-EE" sz="2800" dirty="0" err="1" smtClean="0">
                <a:solidFill>
                  <a:prstClr val="black"/>
                </a:solidFill>
              </a:rPr>
              <a:t>data</a:t>
            </a:r>
            <a:endParaRPr lang="et-EE" sz="2800" dirty="0">
              <a:solidFill>
                <a:prstClr val="black"/>
              </a:solidFill>
            </a:endParaRPr>
          </a:p>
          <a:p>
            <a:pPr marL="342900" lvl="0" indent="-342900" defTabSz="914400">
              <a:buFont typeface="Arial" charset="0"/>
              <a:buChar char="•"/>
              <a:defRPr/>
            </a:pPr>
            <a:r>
              <a:rPr lang="et-EE" sz="2800" dirty="0">
                <a:solidFill>
                  <a:prstClr val="black"/>
                </a:solidFill>
              </a:rPr>
              <a:t>O</a:t>
            </a:r>
            <a:r>
              <a:rPr lang="en-US" sz="2800" dirty="0">
                <a:solidFill>
                  <a:prstClr val="black"/>
                </a:solidFill>
              </a:rPr>
              <a:t>pen research data will apply by default to all H2020 projects from 2017</a:t>
            </a:r>
            <a:r>
              <a:rPr lang="et-EE" sz="2800" dirty="0">
                <a:solidFill>
                  <a:prstClr val="black"/>
                </a:solidFill>
              </a:rPr>
              <a:t>! (</a:t>
            </a:r>
            <a:r>
              <a:rPr lang="et-EE" sz="2800" dirty="0" err="1">
                <a:solidFill>
                  <a:prstClr val="black"/>
                </a:solidFill>
              </a:rPr>
              <a:t>Possibility</a:t>
            </a:r>
            <a:r>
              <a:rPr lang="et-EE" sz="2800" dirty="0">
                <a:solidFill>
                  <a:prstClr val="black"/>
                </a:solidFill>
              </a:rPr>
              <a:t> </a:t>
            </a:r>
            <a:r>
              <a:rPr lang="et-EE" sz="2800" dirty="0" err="1">
                <a:solidFill>
                  <a:prstClr val="black"/>
                </a:solidFill>
              </a:rPr>
              <a:t>to</a:t>
            </a:r>
            <a:r>
              <a:rPr lang="et-EE" sz="2800" dirty="0">
                <a:solidFill>
                  <a:prstClr val="black"/>
                </a:solidFill>
              </a:rPr>
              <a:t> </a:t>
            </a:r>
            <a:r>
              <a:rPr lang="et-EE" sz="2800" dirty="0" err="1">
                <a:solidFill>
                  <a:prstClr val="black"/>
                </a:solidFill>
              </a:rPr>
              <a:t>opt</a:t>
            </a:r>
            <a:r>
              <a:rPr lang="et-EE" sz="2800" dirty="0">
                <a:solidFill>
                  <a:prstClr val="black"/>
                </a:solidFill>
              </a:rPr>
              <a:t> </a:t>
            </a:r>
            <a:r>
              <a:rPr lang="et-EE" sz="2800" dirty="0" err="1">
                <a:solidFill>
                  <a:prstClr val="black"/>
                </a:solidFill>
              </a:rPr>
              <a:t>out</a:t>
            </a:r>
            <a:r>
              <a:rPr lang="et-EE" sz="2800" dirty="0">
                <a:solidFill>
                  <a:prstClr val="black"/>
                </a:solidFill>
              </a:rPr>
              <a:t>)</a:t>
            </a:r>
          </a:p>
          <a:p>
            <a:pPr marL="342900" lvl="0" indent="-342900" defTabSz="914400">
              <a:buFont typeface="Arial" charset="0"/>
              <a:buChar char="•"/>
              <a:defRPr/>
            </a:pPr>
            <a:r>
              <a:rPr lang="et-EE" sz="2800" b="1" dirty="0" err="1" smtClean="0">
                <a:solidFill>
                  <a:prstClr val="black"/>
                </a:solidFill>
                <a:hlinkClick r:id="rId3"/>
              </a:rPr>
              <a:t>Zenodo</a:t>
            </a:r>
            <a:r>
              <a:rPr lang="et-EE" sz="2800" b="1" dirty="0">
                <a:solidFill>
                  <a:prstClr val="black"/>
                </a:solidFill>
              </a:rPr>
              <a:t>, </a:t>
            </a:r>
            <a:r>
              <a:rPr lang="et-EE" sz="2800" b="1" dirty="0" err="1">
                <a:solidFill>
                  <a:prstClr val="black"/>
                </a:solidFill>
              </a:rPr>
              <a:t>hosted</a:t>
            </a:r>
            <a:r>
              <a:rPr lang="et-EE" sz="2800" b="1" dirty="0">
                <a:solidFill>
                  <a:prstClr val="black"/>
                </a:solidFill>
              </a:rPr>
              <a:t> </a:t>
            </a:r>
            <a:r>
              <a:rPr lang="et-EE" sz="2800" b="1" dirty="0" err="1">
                <a:solidFill>
                  <a:prstClr val="black"/>
                </a:solidFill>
              </a:rPr>
              <a:t>by</a:t>
            </a:r>
            <a:r>
              <a:rPr lang="et-EE" sz="2800" b="1" dirty="0">
                <a:solidFill>
                  <a:prstClr val="black"/>
                </a:solidFill>
              </a:rPr>
              <a:t> CERN, </a:t>
            </a:r>
            <a:r>
              <a:rPr lang="et-EE" sz="2800" b="1" dirty="0" err="1">
                <a:solidFill>
                  <a:prstClr val="black"/>
                </a:solidFill>
              </a:rPr>
              <a:t>multidisciplinary</a:t>
            </a:r>
            <a:r>
              <a:rPr lang="et-EE" sz="2800" b="1" dirty="0">
                <a:solidFill>
                  <a:prstClr val="black"/>
                </a:solidFill>
              </a:rPr>
              <a:t> </a:t>
            </a:r>
            <a:r>
              <a:rPr lang="et-EE" sz="2800" b="1" dirty="0" err="1">
                <a:solidFill>
                  <a:prstClr val="black"/>
                </a:solidFill>
              </a:rPr>
              <a:t>repository</a:t>
            </a:r>
            <a:endParaRPr lang="et-EE" sz="2800" b="1" dirty="0">
              <a:solidFill>
                <a:prstClr val="black"/>
              </a:solidFill>
            </a:endParaRPr>
          </a:p>
          <a:p>
            <a:pPr marL="342900" lvl="0" indent="-342900" defTabSz="914400">
              <a:buFont typeface="Arial" charset="0"/>
              <a:buChar char="•"/>
              <a:defRPr/>
            </a:pPr>
            <a:r>
              <a:rPr lang="et-EE" sz="2800" dirty="0">
                <a:solidFill>
                  <a:prstClr val="black"/>
                </a:solidFill>
              </a:rPr>
              <a:t>UT </a:t>
            </a:r>
            <a:r>
              <a:rPr lang="et-EE" sz="2800" dirty="0" err="1">
                <a:solidFill>
                  <a:prstClr val="black"/>
                </a:solidFill>
              </a:rPr>
              <a:t>Library</a:t>
            </a:r>
            <a:r>
              <a:rPr lang="et-EE" sz="2800" dirty="0">
                <a:solidFill>
                  <a:prstClr val="black"/>
                </a:solidFill>
              </a:rPr>
              <a:t> </a:t>
            </a:r>
            <a:r>
              <a:rPr lang="et-EE" sz="2800" dirty="0" err="1">
                <a:solidFill>
                  <a:prstClr val="black"/>
                </a:solidFill>
              </a:rPr>
              <a:t>as</a:t>
            </a:r>
            <a:r>
              <a:rPr lang="et-EE" sz="2800" dirty="0">
                <a:solidFill>
                  <a:prstClr val="black"/>
                </a:solidFill>
              </a:rPr>
              <a:t> NOAD</a:t>
            </a:r>
          </a:p>
          <a:p>
            <a:endParaRPr lang="et-EE" sz="28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37" y="5249862"/>
            <a:ext cx="9525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682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b="1" dirty="0" err="1" smtClean="0">
                <a:solidFill>
                  <a:schemeClr val="bg1"/>
                </a:solidFill>
              </a:rPr>
              <a:t>Zenodo</a:t>
            </a:r>
            <a:r>
              <a:rPr lang="et-EE" b="1" dirty="0" smtClean="0">
                <a:solidFill>
                  <a:schemeClr val="bg1"/>
                </a:solidFill>
              </a:rPr>
              <a:t> -</a:t>
            </a:r>
            <a:r>
              <a:rPr lang="et-EE" b="1" dirty="0" smtClean="0"/>
              <a:t> </a:t>
            </a:r>
            <a:r>
              <a:rPr lang="en-US" b="1" dirty="0" smtClean="0">
                <a:solidFill>
                  <a:schemeClr val="bg1"/>
                </a:solidFill>
              </a:rPr>
              <a:t>your </a:t>
            </a:r>
            <a:r>
              <a:rPr lang="en-US" b="1" dirty="0">
                <a:solidFill>
                  <a:schemeClr val="bg1"/>
                </a:solidFill>
              </a:rPr>
              <a:t>one stop research shop!</a:t>
            </a:r>
            <a:r>
              <a:rPr lang="en-US" b="1" dirty="0"/>
              <a:t/>
            </a:r>
            <a:br>
              <a:rPr lang="en-US" b="1" dirty="0"/>
            </a:br>
            <a:endParaRPr lang="et-EE" dirty="0">
              <a:solidFill>
                <a:schemeClr val="bg1"/>
              </a:solidFill>
            </a:endParaRPr>
          </a:p>
        </p:txBody>
      </p:sp>
      <p:sp>
        <p:nvSpPr>
          <p:cNvPr id="3" name="Teksti kohatäide 2"/>
          <p:cNvSpPr>
            <a:spLocks noGrp="1"/>
          </p:cNvSpPr>
          <p:nvPr>
            <p:ph type="body" sz="quarter" idx="10"/>
          </p:nvPr>
        </p:nvSpPr>
        <p:spPr/>
        <p:txBody>
          <a:bodyPr/>
          <a:lstStyle/>
          <a:p>
            <a:pPr marL="571500" indent="-571500">
              <a:buFont typeface="Arial" panose="020B0604020202020204" pitchFamily="34" charset="0"/>
              <a:buChar char="•"/>
            </a:pPr>
            <a:r>
              <a:rPr lang="et-EE" dirty="0">
                <a:solidFill>
                  <a:schemeClr val="bg1"/>
                </a:solidFill>
              </a:rPr>
              <a:t>S</a:t>
            </a:r>
            <a:r>
              <a:rPr lang="en-US" dirty="0" err="1" smtClean="0">
                <a:solidFill>
                  <a:schemeClr val="bg1"/>
                </a:solidFill>
              </a:rPr>
              <a:t>upport</a:t>
            </a:r>
            <a:r>
              <a:rPr lang="en-US" dirty="0" smtClean="0">
                <a:solidFill>
                  <a:schemeClr val="bg1"/>
                </a:solidFill>
              </a:rPr>
              <a:t> </a:t>
            </a:r>
            <a:r>
              <a:rPr lang="en-US" dirty="0">
                <a:solidFill>
                  <a:schemeClr val="bg1"/>
                </a:solidFill>
              </a:rPr>
              <a:t>the EC Open Data policy</a:t>
            </a:r>
            <a:endParaRPr lang="et-EE" dirty="0" smtClean="0">
              <a:solidFill>
                <a:schemeClr val="bg1"/>
              </a:solidFill>
            </a:endParaRPr>
          </a:p>
          <a:p>
            <a:pPr marL="571500" indent="-571500">
              <a:buFont typeface="Arial" panose="020B0604020202020204" pitchFamily="34" charset="0"/>
              <a:buChar char="•"/>
            </a:pPr>
            <a:r>
              <a:rPr lang="et-EE" dirty="0" smtClean="0">
                <a:solidFill>
                  <a:schemeClr val="bg1"/>
                </a:solidFill>
              </a:rPr>
              <a:t>C</a:t>
            </a:r>
            <a:r>
              <a:rPr lang="en-US" dirty="0" err="1" smtClean="0">
                <a:solidFill>
                  <a:schemeClr val="bg1"/>
                </a:solidFill>
              </a:rPr>
              <a:t>reated</a:t>
            </a:r>
            <a:r>
              <a:rPr lang="en-US" dirty="0" smtClean="0">
                <a:solidFill>
                  <a:schemeClr val="bg1"/>
                </a:solidFill>
              </a:rPr>
              <a:t> </a:t>
            </a:r>
            <a:r>
              <a:rPr lang="en-US" dirty="0">
                <a:solidFill>
                  <a:schemeClr val="bg1"/>
                </a:solidFill>
              </a:rPr>
              <a:t>by </a:t>
            </a:r>
            <a:r>
              <a:rPr lang="en-US" dirty="0" err="1">
                <a:solidFill>
                  <a:schemeClr val="bg1"/>
                </a:solidFill>
                <a:hlinkClick r:id="rId2" tooltip="OpenAIRE"/>
              </a:rPr>
              <a:t>OpenAIRE</a:t>
            </a:r>
            <a:r>
              <a:rPr lang="en-US" dirty="0">
                <a:solidFill>
                  <a:schemeClr val="bg1"/>
                </a:solidFill>
              </a:rPr>
              <a:t> and </a:t>
            </a:r>
            <a:r>
              <a:rPr lang="en-US" u="sng" dirty="0" smtClean="0">
                <a:solidFill>
                  <a:schemeClr val="bg1"/>
                </a:solidFill>
                <a:hlinkClick r:id="rId3" tooltip="CERN"/>
              </a:rPr>
              <a:t>CERN</a:t>
            </a:r>
            <a:endParaRPr lang="et-EE" u="sng" dirty="0" smtClean="0">
              <a:solidFill>
                <a:schemeClr val="bg1"/>
              </a:solidFill>
            </a:endParaRPr>
          </a:p>
          <a:p>
            <a:pPr marL="571500" indent="-571500">
              <a:buFont typeface="Arial" panose="020B0604020202020204" pitchFamily="34" charset="0"/>
              <a:buChar char="•"/>
            </a:pPr>
            <a:r>
              <a:rPr lang="et-EE" dirty="0" smtClean="0">
                <a:solidFill>
                  <a:schemeClr val="bg1"/>
                </a:solidFill>
              </a:rPr>
              <a:t>All </a:t>
            </a:r>
            <a:r>
              <a:rPr lang="et-EE" dirty="0" err="1" smtClean="0">
                <a:solidFill>
                  <a:schemeClr val="bg1"/>
                </a:solidFill>
              </a:rPr>
              <a:t>fields</a:t>
            </a:r>
            <a:r>
              <a:rPr lang="et-EE" dirty="0" smtClean="0">
                <a:solidFill>
                  <a:schemeClr val="bg1"/>
                </a:solidFill>
              </a:rPr>
              <a:t> </a:t>
            </a:r>
            <a:r>
              <a:rPr lang="et-EE" dirty="0" err="1" smtClean="0">
                <a:solidFill>
                  <a:schemeClr val="bg1"/>
                </a:solidFill>
              </a:rPr>
              <a:t>of</a:t>
            </a:r>
            <a:r>
              <a:rPr lang="et-EE" dirty="0" smtClean="0">
                <a:solidFill>
                  <a:schemeClr val="bg1"/>
                </a:solidFill>
              </a:rPr>
              <a:t> </a:t>
            </a:r>
            <a:r>
              <a:rPr lang="et-EE" dirty="0" err="1" smtClean="0">
                <a:solidFill>
                  <a:schemeClr val="bg1"/>
                </a:solidFill>
              </a:rPr>
              <a:t>science</a:t>
            </a:r>
            <a:endParaRPr lang="et-EE" dirty="0">
              <a:solidFill>
                <a:schemeClr val="bg1"/>
              </a:solidFill>
            </a:endParaRPr>
          </a:p>
          <a:p>
            <a:pPr marL="571500" indent="-571500">
              <a:buFont typeface="Arial" panose="020B0604020202020204" pitchFamily="34" charset="0"/>
              <a:buChar char="•"/>
            </a:pPr>
            <a:r>
              <a:rPr lang="et-EE" dirty="0">
                <a:solidFill>
                  <a:schemeClr val="bg1"/>
                </a:solidFill>
              </a:rPr>
              <a:t>U</a:t>
            </a:r>
            <a:r>
              <a:rPr lang="en-US" dirty="0" err="1" smtClean="0">
                <a:solidFill>
                  <a:schemeClr val="bg1"/>
                </a:solidFill>
              </a:rPr>
              <a:t>pload</a:t>
            </a:r>
            <a:r>
              <a:rPr lang="en-US" dirty="0" smtClean="0">
                <a:solidFill>
                  <a:schemeClr val="bg1"/>
                </a:solidFill>
              </a:rPr>
              <a:t> </a:t>
            </a:r>
            <a:r>
              <a:rPr lang="en-US" dirty="0">
                <a:solidFill>
                  <a:schemeClr val="bg1"/>
                </a:solidFill>
              </a:rPr>
              <a:t>files up to 50GB per dataset </a:t>
            </a:r>
            <a:endParaRPr lang="et-EE" dirty="0" smtClean="0">
              <a:solidFill>
                <a:schemeClr val="bg1"/>
              </a:solidFill>
            </a:endParaRPr>
          </a:p>
          <a:p>
            <a:pPr marL="571500" indent="-571500">
              <a:buFont typeface="Arial" panose="020B0604020202020204" pitchFamily="34" charset="0"/>
              <a:buChar char="•"/>
            </a:pPr>
            <a:r>
              <a:rPr lang="et-EE" dirty="0">
                <a:solidFill>
                  <a:schemeClr val="bg1"/>
                </a:solidFill>
              </a:rPr>
              <a:t>FAIR </a:t>
            </a:r>
            <a:r>
              <a:rPr lang="et-EE" dirty="0" err="1" smtClean="0">
                <a:solidFill>
                  <a:schemeClr val="bg1"/>
                </a:solidFill>
              </a:rPr>
              <a:t>Principles</a:t>
            </a:r>
            <a:r>
              <a:rPr lang="et-EE" dirty="0" smtClean="0">
                <a:solidFill>
                  <a:schemeClr val="bg1"/>
                </a:solidFill>
              </a:rPr>
              <a:t> </a:t>
            </a:r>
            <a:r>
              <a:rPr lang="et-EE" dirty="0" err="1" smtClean="0">
                <a:solidFill>
                  <a:schemeClr val="bg1"/>
                </a:solidFill>
              </a:rPr>
              <a:t>for</a:t>
            </a:r>
            <a:r>
              <a:rPr lang="et-EE" dirty="0" smtClean="0">
                <a:solidFill>
                  <a:schemeClr val="bg1"/>
                </a:solidFill>
              </a:rPr>
              <a:t> </a:t>
            </a:r>
            <a:r>
              <a:rPr lang="et-EE" dirty="0" err="1" smtClean="0">
                <a:solidFill>
                  <a:schemeClr val="bg1"/>
                </a:solidFill>
              </a:rPr>
              <a:t>research</a:t>
            </a:r>
            <a:r>
              <a:rPr lang="et-EE" dirty="0" smtClean="0">
                <a:solidFill>
                  <a:schemeClr val="bg1"/>
                </a:solidFill>
              </a:rPr>
              <a:t> </a:t>
            </a:r>
            <a:r>
              <a:rPr lang="et-EE" dirty="0" err="1" smtClean="0">
                <a:solidFill>
                  <a:schemeClr val="bg1"/>
                </a:solidFill>
              </a:rPr>
              <a:t>data</a:t>
            </a:r>
            <a:endParaRPr lang="et-EE" dirty="0">
              <a:solidFill>
                <a:schemeClr val="bg1"/>
              </a:solidFill>
            </a:endParaRPr>
          </a:p>
          <a:p>
            <a:endParaRPr lang="et-EE" sz="2400" dirty="0" smtClean="0"/>
          </a:p>
          <a:p>
            <a:r>
              <a:rPr lang="et-EE" sz="2400" dirty="0" smtClean="0">
                <a:solidFill>
                  <a:schemeClr val="bg1"/>
                </a:solidFill>
              </a:rPr>
              <a:t>                                                                                            </a:t>
            </a:r>
            <a:r>
              <a:rPr lang="en-US" sz="2400" dirty="0" err="1" smtClean="0">
                <a:solidFill>
                  <a:schemeClr val="bg1"/>
                </a:solidFill>
              </a:rPr>
              <a:t>Zenodotus</a:t>
            </a:r>
            <a:r>
              <a:rPr lang="en-US" sz="2400" dirty="0">
                <a:solidFill>
                  <a:schemeClr val="bg1"/>
                </a:solidFill>
              </a:rPr>
              <a:t>, the first librarian </a:t>
            </a:r>
            <a:endParaRPr lang="et-EE" sz="2400" dirty="0" smtClean="0">
              <a:solidFill>
                <a:schemeClr val="bg1"/>
              </a:solidFill>
            </a:endParaRPr>
          </a:p>
          <a:p>
            <a:r>
              <a:rPr lang="et-EE" sz="2400" dirty="0" smtClean="0">
                <a:solidFill>
                  <a:schemeClr val="bg1"/>
                </a:solidFill>
              </a:rPr>
              <a:t>                                                                                  </a:t>
            </a:r>
            <a:r>
              <a:rPr lang="en-US" sz="2400" dirty="0" smtClean="0">
                <a:solidFill>
                  <a:schemeClr val="bg1"/>
                </a:solidFill>
              </a:rPr>
              <a:t>of </a:t>
            </a:r>
            <a:r>
              <a:rPr lang="en-US" sz="2400" dirty="0">
                <a:solidFill>
                  <a:schemeClr val="bg1"/>
                </a:solidFill>
              </a:rPr>
              <a:t>the Ancient Library of </a:t>
            </a:r>
            <a:r>
              <a:rPr lang="en-US" sz="2400" dirty="0" smtClean="0">
                <a:solidFill>
                  <a:schemeClr val="bg1"/>
                </a:solidFill>
              </a:rPr>
              <a:t>Alexandria</a:t>
            </a:r>
            <a:r>
              <a:rPr lang="et-EE" sz="2400" dirty="0" smtClean="0">
                <a:solidFill>
                  <a:schemeClr val="bg1"/>
                </a:solidFill>
              </a:rPr>
              <a:t>, </a:t>
            </a:r>
          </a:p>
          <a:p>
            <a:r>
              <a:rPr lang="et-EE" sz="2400" dirty="0" smtClean="0">
                <a:solidFill>
                  <a:schemeClr val="bg1"/>
                </a:solidFill>
              </a:rPr>
              <a:t>                                                                       </a:t>
            </a:r>
            <a:r>
              <a:rPr lang="en-US" sz="2400" dirty="0" smtClean="0">
                <a:solidFill>
                  <a:schemeClr val="bg1"/>
                </a:solidFill>
              </a:rPr>
              <a:t>father </a:t>
            </a:r>
            <a:r>
              <a:rPr lang="en-US" sz="2400" dirty="0">
                <a:solidFill>
                  <a:schemeClr val="bg1"/>
                </a:solidFill>
              </a:rPr>
              <a:t>of the first recorded use of metadata</a:t>
            </a:r>
          </a:p>
          <a:p>
            <a:endParaRPr lang="et-EE" dirty="0" smtClean="0">
              <a:solidFill>
                <a:schemeClr val="bg1"/>
              </a:solidFill>
            </a:endParaRPr>
          </a:p>
          <a:p>
            <a:endParaRPr lang="et-EE" dirty="0" smtClean="0">
              <a:solidFill>
                <a:schemeClr val="bg1"/>
              </a:solidFill>
            </a:endParaRPr>
          </a:p>
          <a:p>
            <a:endParaRPr lang="et-EE" dirty="0">
              <a:solidFill>
                <a:schemeClr val="bg1"/>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7" y="1516062"/>
            <a:ext cx="3176337"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3399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rPr>
              <a:t>Other</a:t>
            </a:r>
            <a:endParaRPr lang="et-EE" dirty="0">
              <a:solidFill>
                <a:schemeClr val="bg1"/>
              </a:solidFill>
            </a:endParaRPr>
          </a:p>
        </p:txBody>
      </p:sp>
      <p:sp>
        <p:nvSpPr>
          <p:cNvPr id="3" name="Teksti kohatäide 2"/>
          <p:cNvSpPr>
            <a:spLocks noGrp="1"/>
          </p:cNvSpPr>
          <p:nvPr>
            <p:ph type="body" sz="quarter" idx="10"/>
          </p:nvPr>
        </p:nvSpPr>
        <p:spPr/>
        <p:txBody>
          <a:bodyPr/>
          <a:lstStyle/>
          <a:p>
            <a:pPr lvl="0" defTabSz="914400">
              <a:defRPr/>
            </a:pPr>
            <a:r>
              <a:rPr lang="et-EE" dirty="0" err="1">
                <a:solidFill>
                  <a:prstClr val="black"/>
                </a:solidFill>
                <a:hlinkClick r:id="rId2"/>
              </a:rPr>
              <a:t>OpenDOAR</a:t>
            </a:r>
            <a:r>
              <a:rPr lang="et-EE" dirty="0">
                <a:solidFill>
                  <a:prstClr val="black"/>
                </a:solidFill>
              </a:rPr>
              <a:t> - </a:t>
            </a:r>
            <a:r>
              <a:rPr lang="en-US" dirty="0">
                <a:solidFill>
                  <a:prstClr val="black"/>
                </a:solidFill>
              </a:rPr>
              <a:t>The </a:t>
            </a:r>
            <a:r>
              <a:rPr lang="et-EE" dirty="0">
                <a:solidFill>
                  <a:prstClr val="black"/>
                </a:solidFill>
              </a:rPr>
              <a:t>D</a:t>
            </a:r>
            <a:r>
              <a:rPr lang="en-US" dirty="0" err="1">
                <a:solidFill>
                  <a:prstClr val="black"/>
                </a:solidFill>
              </a:rPr>
              <a:t>irectory</a:t>
            </a:r>
            <a:r>
              <a:rPr lang="en-US" dirty="0">
                <a:solidFill>
                  <a:prstClr val="black"/>
                </a:solidFill>
              </a:rPr>
              <a:t> of </a:t>
            </a:r>
            <a:r>
              <a:rPr lang="et-EE" dirty="0">
                <a:solidFill>
                  <a:prstClr val="black"/>
                </a:solidFill>
              </a:rPr>
              <a:t>A</a:t>
            </a:r>
            <a:r>
              <a:rPr lang="en-US" dirty="0" err="1">
                <a:solidFill>
                  <a:prstClr val="black"/>
                </a:solidFill>
              </a:rPr>
              <a:t>cademic</a:t>
            </a:r>
            <a:r>
              <a:rPr lang="en-US" dirty="0">
                <a:solidFill>
                  <a:prstClr val="black"/>
                </a:solidFill>
              </a:rPr>
              <a:t> </a:t>
            </a:r>
            <a:r>
              <a:rPr lang="et-EE" dirty="0">
                <a:solidFill>
                  <a:prstClr val="black"/>
                </a:solidFill>
              </a:rPr>
              <a:t>O</a:t>
            </a:r>
            <a:r>
              <a:rPr lang="en-US" dirty="0">
                <a:solidFill>
                  <a:prstClr val="black"/>
                </a:solidFill>
              </a:rPr>
              <a:t>pen </a:t>
            </a:r>
            <a:r>
              <a:rPr lang="et-EE" dirty="0">
                <a:solidFill>
                  <a:prstClr val="black"/>
                </a:solidFill>
              </a:rPr>
              <a:t>A</a:t>
            </a:r>
            <a:r>
              <a:rPr lang="en-US" dirty="0" err="1">
                <a:solidFill>
                  <a:prstClr val="black"/>
                </a:solidFill>
              </a:rPr>
              <a:t>ccess</a:t>
            </a:r>
            <a:r>
              <a:rPr lang="en-US" dirty="0">
                <a:solidFill>
                  <a:prstClr val="black"/>
                </a:solidFill>
              </a:rPr>
              <a:t> </a:t>
            </a:r>
            <a:r>
              <a:rPr lang="et-EE" dirty="0">
                <a:solidFill>
                  <a:prstClr val="black"/>
                </a:solidFill>
              </a:rPr>
              <a:t>R</a:t>
            </a:r>
            <a:r>
              <a:rPr lang="en-US" dirty="0" err="1">
                <a:solidFill>
                  <a:prstClr val="black"/>
                </a:solidFill>
              </a:rPr>
              <a:t>epositories</a:t>
            </a:r>
            <a:endParaRPr lang="et-EE" dirty="0">
              <a:solidFill>
                <a:prstClr val="black"/>
              </a:solidFill>
            </a:endParaRPr>
          </a:p>
          <a:p>
            <a:pPr lvl="0" defTabSz="914400">
              <a:defRPr/>
            </a:pPr>
            <a:r>
              <a:rPr lang="et-EE" dirty="0">
                <a:solidFill>
                  <a:prstClr val="black"/>
                </a:solidFill>
                <a:hlinkClick r:id="rId3"/>
              </a:rPr>
              <a:t>ROAR</a:t>
            </a:r>
            <a:r>
              <a:rPr lang="et-EE" dirty="0">
                <a:solidFill>
                  <a:prstClr val="black"/>
                </a:solidFill>
              </a:rPr>
              <a:t> - </a:t>
            </a:r>
            <a:r>
              <a:rPr lang="en-US" dirty="0">
                <a:solidFill>
                  <a:prstClr val="black"/>
                </a:solidFill>
              </a:rPr>
              <a:t>Registry of Open Access </a:t>
            </a:r>
            <a:r>
              <a:rPr lang="en-US" dirty="0" smtClean="0">
                <a:solidFill>
                  <a:prstClr val="black"/>
                </a:solidFill>
              </a:rPr>
              <a:t>Repositories</a:t>
            </a:r>
            <a:endParaRPr lang="et-EE" dirty="0" smtClean="0">
              <a:solidFill>
                <a:prstClr val="black"/>
              </a:solidFill>
            </a:endParaRPr>
          </a:p>
          <a:p>
            <a:pPr lvl="0" defTabSz="914400">
              <a:defRPr/>
            </a:pPr>
            <a:endParaRPr lang="et-EE" sz="3200" dirty="0">
              <a:solidFill>
                <a:prstClr val="black"/>
              </a:solidFill>
            </a:endParaRPr>
          </a:p>
          <a:p>
            <a:pPr lvl="0" defTabSz="914400">
              <a:defRPr/>
            </a:pPr>
            <a:endParaRPr lang="et-EE" sz="3200" dirty="0" smtClean="0">
              <a:solidFill>
                <a:prstClr val="black"/>
              </a:solidFill>
            </a:endParaRPr>
          </a:p>
          <a:p>
            <a:pPr lvl="0" defTabSz="914400">
              <a:defRPr/>
            </a:pPr>
            <a:r>
              <a:rPr lang="et-EE" b="1" dirty="0" err="1" smtClean="0">
                <a:solidFill>
                  <a:prstClr val="black"/>
                </a:solidFill>
              </a:rPr>
              <a:t>Public</a:t>
            </a:r>
            <a:r>
              <a:rPr lang="et-EE" b="1" dirty="0" smtClean="0">
                <a:solidFill>
                  <a:prstClr val="black"/>
                </a:solidFill>
              </a:rPr>
              <a:t> </a:t>
            </a:r>
            <a:r>
              <a:rPr lang="et-EE" b="1" dirty="0" err="1" smtClean="0">
                <a:solidFill>
                  <a:prstClr val="black"/>
                </a:solidFill>
              </a:rPr>
              <a:t>open</a:t>
            </a:r>
            <a:r>
              <a:rPr lang="et-EE" b="1" dirty="0" smtClean="0">
                <a:solidFill>
                  <a:prstClr val="black"/>
                </a:solidFill>
              </a:rPr>
              <a:t> </a:t>
            </a:r>
            <a:r>
              <a:rPr lang="et-EE" b="1" dirty="0" err="1" smtClean="0">
                <a:solidFill>
                  <a:prstClr val="black"/>
                </a:solidFill>
              </a:rPr>
              <a:t>data</a:t>
            </a:r>
            <a:endParaRPr lang="et-EE" b="1" dirty="0" smtClean="0">
              <a:solidFill>
                <a:prstClr val="black"/>
              </a:solidFill>
            </a:endParaRPr>
          </a:p>
          <a:p>
            <a:pPr lvl="0" defTabSz="914400">
              <a:defRPr/>
            </a:pPr>
            <a:r>
              <a:rPr lang="et-EE" dirty="0">
                <a:solidFill>
                  <a:prstClr val="black"/>
                </a:solidFill>
              </a:rPr>
              <a:t>https://www.opendatasoft.com/a-comprehensive-list-of-all-open-data-portals-around-the-world</a:t>
            </a:r>
            <a:r>
              <a:rPr lang="et-EE" sz="3200" dirty="0">
                <a:solidFill>
                  <a:prstClr val="black"/>
                </a:solidFill>
              </a:rPr>
              <a:t>/</a:t>
            </a:r>
          </a:p>
          <a:p>
            <a:pPr lvl="0" defTabSz="914400">
              <a:defRPr/>
            </a:pPr>
            <a:endParaRPr lang="et-EE" sz="3200" dirty="0">
              <a:solidFill>
                <a:prstClr val="black"/>
              </a:solidFill>
            </a:endParaRPr>
          </a:p>
          <a:p>
            <a:pPr lvl="0" defTabSz="914400">
              <a:defRPr/>
            </a:pPr>
            <a:endParaRPr lang="en-US" sz="3200" dirty="0">
              <a:solidFill>
                <a:prstClr val="black"/>
              </a:solidFill>
              <a:latin typeface="Calibri"/>
            </a:endParaRPr>
          </a:p>
          <a:p>
            <a:endParaRPr lang="et-EE" dirty="0"/>
          </a:p>
        </p:txBody>
      </p:sp>
    </p:spTree>
    <p:extLst>
      <p:ext uri="{BB962C8B-B14F-4D97-AF65-F5344CB8AC3E}">
        <p14:creationId xmlns:p14="http://schemas.microsoft.com/office/powerpoint/2010/main" val="4088761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b="1" dirty="0" err="1">
                <a:solidFill>
                  <a:schemeClr val="bg1"/>
                </a:solidFill>
              </a:rPr>
              <a:t>Research</a:t>
            </a:r>
            <a:r>
              <a:rPr lang="et-EE" b="1" dirty="0">
                <a:solidFill>
                  <a:schemeClr val="bg1"/>
                </a:solidFill>
              </a:rPr>
              <a:t> </a:t>
            </a:r>
            <a:r>
              <a:rPr lang="et-EE" b="1" dirty="0" err="1">
                <a:solidFill>
                  <a:schemeClr val="bg1"/>
                </a:solidFill>
              </a:rPr>
              <a:t>paper</a:t>
            </a:r>
            <a:r>
              <a:rPr lang="et-EE" b="1" dirty="0">
                <a:solidFill>
                  <a:schemeClr val="bg1"/>
                </a:solidFill>
              </a:rPr>
              <a:t> </a:t>
            </a:r>
            <a:r>
              <a:rPr lang="et-EE" b="1" dirty="0" err="1">
                <a:solidFill>
                  <a:schemeClr val="bg1"/>
                </a:solidFill>
              </a:rPr>
              <a:t>of</a:t>
            </a:r>
            <a:r>
              <a:rPr lang="et-EE" b="1" dirty="0">
                <a:solidFill>
                  <a:schemeClr val="bg1"/>
                </a:solidFill>
              </a:rPr>
              <a:t> </a:t>
            </a:r>
            <a:r>
              <a:rPr lang="et-EE" b="1" dirty="0" err="1">
                <a:solidFill>
                  <a:schemeClr val="bg1"/>
                </a:solidFill>
              </a:rPr>
              <a:t>the</a:t>
            </a:r>
            <a:r>
              <a:rPr lang="et-EE" b="1" dirty="0">
                <a:solidFill>
                  <a:schemeClr val="bg1"/>
                </a:solidFill>
              </a:rPr>
              <a:t> </a:t>
            </a:r>
            <a:r>
              <a:rPr lang="et-EE" b="1" dirty="0" err="1">
                <a:solidFill>
                  <a:schemeClr val="bg1"/>
                </a:solidFill>
              </a:rPr>
              <a:t>Future</a:t>
            </a:r>
            <a:endParaRPr lang="et-EE" b="1" dirty="0">
              <a:solidFill>
                <a:schemeClr val="bg1"/>
              </a:solidFill>
            </a:endParaRPr>
          </a:p>
        </p:txBody>
      </p:sp>
      <p:sp>
        <p:nvSpPr>
          <p:cNvPr id="3" name="Teksti kohatäide 2"/>
          <p:cNvSpPr>
            <a:spLocks noGrp="1"/>
          </p:cNvSpPr>
          <p:nvPr>
            <p:ph type="body" sz="quarter" idx="10"/>
          </p:nvPr>
        </p:nvSpPr>
        <p:spPr/>
        <p:txBody>
          <a:bodyPr/>
          <a:lstStyle/>
          <a:p>
            <a:r>
              <a:rPr lang="en-US" sz="4000" dirty="0">
                <a:solidFill>
                  <a:schemeClr val="bg1"/>
                </a:solidFill>
              </a:rPr>
              <a:t>The future paper may be more of a </a:t>
            </a:r>
            <a:r>
              <a:rPr lang="en-US" sz="4000" b="1" dirty="0">
                <a:solidFill>
                  <a:schemeClr val="bg1"/>
                </a:solidFill>
              </a:rPr>
              <a:t>computational narrative </a:t>
            </a:r>
            <a:r>
              <a:rPr lang="en-US" sz="4000" dirty="0" smtClean="0">
                <a:solidFill>
                  <a:schemeClr val="bg1"/>
                </a:solidFill>
              </a:rPr>
              <a:t>-</a:t>
            </a:r>
            <a:r>
              <a:rPr lang="et-EE" sz="4000" dirty="0" smtClean="0">
                <a:solidFill>
                  <a:schemeClr val="bg1"/>
                </a:solidFill>
              </a:rPr>
              <a:t> </a:t>
            </a:r>
            <a:r>
              <a:rPr lang="en-US" sz="4000" dirty="0" smtClean="0">
                <a:solidFill>
                  <a:schemeClr val="bg1"/>
                </a:solidFill>
              </a:rPr>
              <a:t>a </a:t>
            </a:r>
            <a:r>
              <a:rPr lang="en-US" sz="4000" dirty="0">
                <a:solidFill>
                  <a:schemeClr val="bg1"/>
                </a:solidFill>
              </a:rPr>
              <a:t>rich 'compilation' of executable and </a:t>
            </a:r>
            <a:r>
              <a:rPr lang="en-US" sz="4000" dirty="0" err="1">
                <a:solidFill>
                  <a:schemeClr val="bg1"/>
                </a:solidFill>
              </a:rPr>
              <a:t>reuseable</a:t>
            </a:r>
            <a:r>
              <a:rPr lang="en-US" sz="4000" dirty="0">
                <a:solidFill>
                  <a:schemeClr val="bg1"/>
                </a:solidFill>
              </a:rPr>
              <a:t> text, code, data, materials, and methods </a:t>
            </a:r>
            <a:r>
              <a:rPr lang="en-US" sz="4000" dirty="0" smtClean="0">
                <a:solidFill>
                  <a:schemeClr val="bg1"/>
                </a:solidFill>
              </a:rPr>
              <a:t>- </a:t>
            </a:r>
            <a:r>
              <a:rPr lang="en-US" sz="4000" dirty="0">
                <a:solidFill>
                  <a:schemeClr val="bg1"/>
                </a:solidFill>
              </a:rPr>
              <a:t>that in combination make transparent the entire data-to-claim process. OR it may also be a set of </a:t>
            </a:r>
            <a:r>
              <a:rPr lang="en-US" sz="4000" dirty="0" err="1">
                <a:solidFill>
                  <a:schemeClr val="bg1"/>
                </a:solidFill>
              </a:rPr>
              <a:t>nanopublications</a:t>
            </a:r>
            <a:r>
              <a:rPr lang="en-US" sz="4000" dirty="0">
                <a:solidFill>
                  <a:schemeClr val="bg1"/>
                </a:solidFill>
              </a:rPr>
              <a:t> </a:t>
            </a:r>
            <a:r>
              <a:rPr lang="en-US" sz="4000" dirty="0" smtClean="0">
                <a:solidFill>
                  <a:schemeClr val="bg1"/>
                </a:solidFill>
              </a:rPr>
              <a:t>- </a:t>
            </a:r>
            <a:r>
              <a:rPr lang="en-US" sz="4000" dirty="0">
                <a:solidFill>
                  <a:schemeClr val="bg1"/>
                </a:solidFill>
              </a:rPr>
              <a:t>discrete claims founded on shared data and clearly disclosed methods and </a:t>
            </a:r>
            <a:r>
              <a:rPr lang="en-US" sz="4000" dirty="0" smtClean="0">
                <a:solidFill>
                  <a:schemeClr val="bg1"/>
                </a:solidFill>
              </a:rPr>
              <a:t>materials</a:t>
            </a:r>
            <a:endParaRPr lang="et-EE" sz="4000" dirty="0" smtClean="0">
              <a:solidFill>
                <a:schemeClr val="bg1"/>
              </a:solidFill>
            </a:endParaRPr>
          </a:p>
          <a:p>
            <a:endParaRPr lang="et-EE" sz="1050" dirty="0">
              <a:solidFill>
                <a:schemeClr val="bg1"/>
              </a:solidFill>
            </a:endParaRPr>
          </a:p>
          <a:p>
            <a:endParaRPr lang="et-EE" sz="1050" dirty="0" smtClean="0">
              <a:solidFill>
                <a:schemeClr val="bg1"/>
              </a:solidFill>
            </a:endParaRPr>
          </a:p>
          <a:p>
            <a:endParaRPr lang="et-EE" sz="1050" dirty="0">
              <a:solidFill>
                <a:schemeClr val="bg1"/>
              </a:solidFill>
            </a:endParaRPr>
          </a:p>
          <a:p>
            <a:r>
              <a:rPr lang="et-EE" sz="1050" dirty="0" err="1" smtClean="0">
                <a:solidFill>
                  <a:schemeClr val="bg1"/>
                </a:solidFill>
                <a:hlinkClick r:id="rId2"/>
              </a:rPr>
              <a:t>Resource</a:t>
            </a:r>
            <a:endParaRPr lang="et-EE" sz="1050" dirty="0">
              <a:solidFill>
                <a:schemeClr val="bg1"/>
              </a:solidFill>
            </a:endParaRPr>
          </a:p>
        </p:txBody>
      </p:sp>
    </p:spTree>
    <p:extLst>
      <p:ext uri="{BB962C8B-B14F-4D97-AF65-F5344CB8AC3E}">
        <p14:creationId xmlns:p14="http://schemas.microsoft.com/office/powerpoint/2010/main" val="958575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tiiu\AppData\Local\Microsoft\Windows\Temporary Internet Files\Content.IE5\29DEV0Q0\post-i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20326">
            <a:off x="829003" y="220662"/>
            <a:ext cx="2930056" cy="41438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0968633">
            <a:off x="1741636" y="1668462"/>
            <a:ext cx="1104790" cy="1815882"/>
          </a:xfrm>
          <a:prstGeom prst="rect">
            <a:avLst/>
          </a:prstGeom>
          <a:noFill/>
        </p:spPr>
        <p:txBody>
          <a:bodyPr wrap="none" rtlCol="0">
            <a:spAutoFit/>
          </a:bodyPr>
          <a:lstStyle/>
          <a:p>
            <a:r>
              <a:rPr lang="et-EE" sz="2800" b="1" dirty="0" err="1" smtClean="0">
                <a:solidFill>
                  <a:schemeClr val="bg1"/>
                </a:solidFill>
                <a:latin typeface="Bradley Hand ITC" panose="03070402050302030203" pitchFamily="66" charset="0"/>
              </a:rPr>
              <a:t>Open</a:t>
            </a:r>
            <a:r>
              <a:rPr lang="et-EE" sz="2800" b="1" dirty="0" smtClean="0">
                <a:solidFill>
                  <a:schemeClr val="bg1"/>
                </a:solidFill>
                <a:latin typeface="Bradley Hand ITC" panose="03070402050302030203" pitchFamily="66" charset="0"/>
              </a:rPr>
              <a:t> </a:t>
            </a:r>
          </a:p>
          <a:p>
            <a:r>
              <a:rPr lang="et-EE" sz="2800" b="1" dirty="0" err="1" smtClean="0">
                <a:solidFill>
                  <a:schemeClr val="bg1"/>
                </a:solidFill>
                <a:latin typeface="Bradley Hand ITC" panose="03070402050302030203" pitchFamily="66" charset="0"/>
              </a:rPr>
              <a:t>Data</a:t>
            </a:r>
            <a:endParaRPr lang="et-EE" sz="2800" b="1" dirty="0" smtClean="0">
              <a:solidFill>
                <a:schemeClr val="bg1"/>
              </a:solidFill>
              <a:latin typeface="Bradley Hand ITC" panose="03070402050302030203" pitchFamily="66" charset="0"/>
            </a:endParaRPr>
          </a:p>
          <a:p>
            <a:r>
              <a:rPr lang="et-EE" sz="2800" b="1" dirty="0" smtClean="0">
                <a:solidFill>
                  <a:schemeClr val="bg1"/>
                </a:solidFill>
                <a:latin typeface="Bradley Hand ITC" panose="03070402050302030203" pitchFamily="66" charset="0"/>
              </a:rPr>
              <a:t> </a:t>
            </a:r>
            <a:r>
              <a:rPr lang="et-EE" sz="2800" b="1" dirty="0" err="1" smtClean="0">
                <a:solidFill>
                  <a:schemeClr val="bg1"/>
                </a:solidFill>
                <a:latin typeface="Bradley Hand ITC" panose="03070402050302030203" pitchFamily="66" charset="0"/>
              </a:rPr>
              <a:t>is</a:t>
            </a:r>
            <a:r>
              <a:rPr lang="et-EE" sz="2800" b="1" dirty="0" smtClean="0">
                <a:solidFill>
                  <a:schemeClr val="bg1"/>
                </a:solidFill>
                <a:latin typeface="Bradley Hand ITC" panose="03070402050302030203" pitchFamily="66" charset="0"/>
              </a:rPr>
              <a:t> </a:t>
            </a:r>
          </a:p>
          <a:p>
            <a:r>
              <a:rPr lang="et-EE" sz="2800" b="1" dirty="0" smtClean="0">
                <a:solidFill>
                  <a:schemeClr val="bg1"/>
                </a:solidFill>
                <a:latin typeface="Bradley Hand ITC" panose="03070402050302030203" pitchFamily="66" charset="0"/>
              </a:rPr>
              <a:t>norm</a:t>
            </a:r>
            <a:r>
              <a:rPr lang="et-EE" sz="2800" b="1" dirty="0" smtClean="0">
                <a:gradFill>
                  <a:gsLst>
                    <a:gs pos="0">
                      <a:schemeClr val="tx1"/>
                    </a:gs>
                    <a:gs pos="100000">
                      <a:schemeClr val="tx1"/>
                    </a:gs>
                  </a:gsLst>
                  <a:lin ang="5400000" scaled="0"/>
                </a:gradFill>
                <a:latin typeface="Bradley Hand ITC" panose="03070402050302030203" pitchFamily="66" charset="0"/>
              </a:rPr>
              <a:t>!</a:t>
            </a:r>
          </a:p>
        </p:txBody>
      </p:sp>
      <p:pic>
        <p:nvPicPr>
          <p:cNvPr id="5123" name="Picture 3" descr="C:\Users\ttiiu\AppData\Local\Microsoft\Windows\Temporary Internet Files\Content.IE5\29DEV0Q0\post-i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7475">
            <a:off x="3745381" y="0"/>
            <a:ext cx="3234856" cy="45749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432247">
            <a:off x="4215700" y="1691302"/>
            <a:ext cx="2294218" cy="1754326"/>
          </a:xfrm>
          <a:prstGeom prst="rect">
            <a:avLst/>
          </a:prstGeom>
          <a:noFill/>
        </p:spPr>
        <p:txBody>
          <a:bodyPr wrap="none" rtlCol="0">
            <a:spAutoFit/>
          </a:bodyPr>
          <a:lstStyle/>
          <a:p>
            <a:r>
              <a:rPr lang="et-EE" sz="3600" b="1" dirty="0" smtClean="0">
                <a:solidFill>
                  <a:schemeClr val="bg1"/>
                </a:solidFill>
                <a:latin typeface="Bradley Hand ITC" panose="03070402050302030203" pitchFamily="66" charset="0"/>
              </a:rPr>
              <a:t>Re3data</a:t>
            </a:r>
          </a:p>
          <a:p>
            <a:r>
              <a:rPr lang="et-EE" sz="3600" b="1" dirty="0" smtClean="0">
                <a:solidFill>
                  <a:schemeClr val="bg1"/>
                </a:solidFill>
                <a:latin typeface="Bradley Hand ITC" panose="03070402050302030203" pitchFamily="66" charset="0"/>
              </a:rPr>
              <a:t>   </a:t>
            </a:r>
            <a:r>
              <a:rPr lang="et-EE" sz="3600" b="1" dirty="0" err="1" smtClean="0">
                <a:solidFill>
                  <a:schemeClr val="bg1"/>
                </a:solidFill>
                <a:latin typeface="Bradley Hand ITC" panose="03070402050302030203" pitchFamily="66" charset="0"/>
              </a:rPr>
              <a:t>for</a:t>
            </a:r>
            <a:r>
              <a:rPr lang="et-EE" sz="3600" b="1" dirty="0" smtClean="0">
                <a:solidFill>
                  <a:schemeClr val="bg1"/>
                </a:solidFill>
                <a:latin typeface="Bradley Hand ITC" panose="03070402050302030203" pitchFamily="66" charset="0"/>
              </a:rPr>
              <a:t> </a:t>
            </a:r>
          </a:p>
          <a:p>
            <a:r>
              <a:rPr lang="et-EE" sz="3600" b="1" dirty="0" err="1" smtClean="0">
                <a:solidFill>
                  <a:schemeClr val="bg1"/>
                </a:solidFill>
                <a:latin typeface="Bradley Hand ITC" panose="03070402050302030203" pitchFamily="66" charset="0"/>
              </a:rPr>
              <a:t>repositories</a:t>
            </a:r>
            <a:endParaRPr lang="et-EE" sz="3600" b="1" dirty="0" smtClean="0">
              <a:solidFill>
                <a:schemeClr val="bg1"/>
              </a:solidFill>
              <a:latin typeface="Bradley Hand ITC" panose="03070402050302030203" pitchFamily="66" charset="0"/>
            </a:endParaRPr>
          </a:p>
        </p:txBody>
      </p:sp>
      <p:pic>
        <p:nvPicPr>
          <p:cNvPr id="5124" name="Picture 4" descr="C:\Users\ttiiu\AppData\Local\Microsoft\Windows\Temporary Internet Files\Content.IE5\29DEV0Q0\post-i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89276">
            <a:off x="6944598" y="-276334"/>
            <a:ext cx="3006256" cy="50413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21193104">
            <a:off x="7266265" y="1422241"/>
            <a:ext cx="2271776" cy="2308324"/>
          </a:xfrm>
          <a:prstGeom prst="rect">
            <a:avLst/>
          </a:prstGeom>
          <a:noFill/>
        </p:spPr>
        <p:txBody>
          <a:bodyPr wrap="none" rtlCol="0">
            <a:spAutoFit/>
          </a:bodyPr>
          <a:lstStyle/>
          <a:p>
            <a:r>
              <a:rPr lang="et-EE" sz="3600" b="1" dirty="0" err="1" smtClean="0">
                <a:solidFill>
                  <a:schemeClr val="bg1"/>
                </a:solidFill>
                <a:latin typeface="Bradley Hand ITC" panose="03070402050302030203" pitchFamily="66" charset="0"/>
              </a:rPr>
              <a:t>OpenAIRE</a:t>
            </a:r>
            <a:endParaRPr lang="et-EE" sz="3600" b="1" dirty="0" smtClean="0">
              <a:solidFill>
                <a:schemeClr val="bg1"/>
              </a:solidFill>
              <a:latin typeface="Bradley Hand ITC" panose="03070402050302030203" pitchFamily="66" charset="0"/>
            </a:endParaRPr>
          </a:p>
          <a:p>
            <a:r>
              <a:rPr lang="et-EE" sz="3600" b="1" dirty="0" smtClean="0">
                <a:solidFill>
                  <a:schemeClr val="bg1"/>
                </a:solidFill>
                <a:latin typeface="Bradley Hand ITC" panose="03070402050302030203" pitchFamily="66" charset="0"/>
              </a:rPr>
              <a:t>   </a:t>
            </a:r>
            <a:r>
              <a:rPr lang="et-EE" sz="3600" b="1" dirty="0" err="1" smtClean="0">
                <a:solidFill>
                  <a:schemeClr val="bg1"/>
                </a:solidFill>
                <a:latin typeface="Bradley Hand ITC" panose="03070402050302030203" pitchFamily="66" charset="0"/>
              </a:rPr>
              <a:t>Zenodo</a:t>
            </a:r>
            <a:endParaRPr lang="et-EE" sz="3600" b="1" dirty="0" smtClean="0">
              <a:solidFill>
                <a:schemeClr val="bg1"/>
              </a:solidFill>
              <a:latin typeface="Bradley Hand ITC" panose="03070402050302030203" pitchFamily="66" charset="0"/>
            </a:endParaRPr>
          </a:p>
          <a:p>
            <a:r>
              <a:rPr lang="et-EE" sz="3600" b="1" dirty="0">
                <a:solidFill>
                  <a:schemeClr val="bg1"/>
                </a:solidFill>
                <a:latin typeface="Bradley Hand ITC" panose="03070402050302030203" pitchFamily="66" charset="0"/>
              </a:rPr>
              <a:t> </a:t>
            </a:r>
            <a:r>
              <a:rPr lang="et-EE" sz="3600" b="1" dirty="0" smtClean="0">
                <a:solidFill>
                  <a:schemeClr val="bg1"/>
                </a:solidFill>
                <a:latin typeface="Bradley Hand ITC" panose="03070402050302030203" pitchFamily="66" charset="0"/>
              </a:rPr>
              <a:t>     =</a:t>
            </a:r>
          </a:p>
          <a:p>
            <a:r>
              <a:rPr lang="et-EE" sz="3600" b="1" smtClean="0">
                <a:solidFill>
                  <a:schemeClr val="bg1"/>
                </a:solidFill>
                <a:latin typeface="Bradley Hand ITC" panose="03070402050302030203" pitchFamily="66" charset="0"/>
              </a:rPr>
              <a:t>   H2020</a:t>
            </a:r>
            <a:endParaRPr lang="et-EE" sz="3600" b="1" dirty="0" smtClean="0">
              <a:solidFill>
                <a:schemeClr val="bg1"/>
              </a:solidFill>
              <a:latin typeface="Bradley Hand ITC" panose="03070402050302030203" pitchFamily="66" charset="0"/>
            </a:endParaRPr>
          </a:p>
        </p:txBody>
      </p:sp>
      <p:pic>
        <p:nvPicPr>
          <p:cNvPr id="5127" name="Picture 7" descr="C:\Users\ttiiu\AppData\Local\Microsoft\Windows\Temporary Internet Files\Content.IE5\29DEV0Q0\post-i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637" y="3268662"/>
            <a:ext cx="2865482" cy="40525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05621" y="4746249"/>
            <a:ext cx="1656223" cy="1569660"/>
          </a:xfrm>
          <a:prstGeom prst="rect">
            <a:avLst/>
          </a:prstGeom>
          <a:noFill/>
        </p:spPr>
        <p:txBody>
          <a:bodyPr wrap="none" rtlCol="0">
            <a:spAutoFit/>
          </a:bodyPr>
          <a:lstStyle/>
          <a:p>
            <a:r>
              <a:rPr lang="et-EE" sz="3200" b="1" dirty="0" err="1" smtClean="0">
                <a:solidFill>
                  <a:schemeClr val="bg1"/>
                </a:solidFill>
                <a:latin typeface="Bradley Hand ITC" panose="03070402050302030203" pitchFamily="66" charset="0"/>
              </a:rPr>
              <a:t>DataCite</a:t>
            </a:r>
            <a:endParaRPr lang="et-EE" sz="3200" b="1" dirty="0" smtClean="0">
              <a:solidFill>
                <a:schemeClr val="bg1"/>
              </a:solidFill>
              <a:latin typeface="Bradley Hand ITC" panose="03070402050302030203" pitchFamily="66" charset="0"/>
            </a:endParaRPr>
          </a:p>
          <a:p>
            <a:r>
              <a:rPr lang="et-EE" sz="3200" b="1" dirty="0" smtClean="0">
                <a:solidFill>
                  <a:schemeClr val="bg1"/>
                </a:solidFill>
                <a:latin typeface="Bradley Hand ITC" panose="03070402050302030203" pitchFamily="66" charset="0"/>
              </a:rPr>
              <a:t>     =</a:t>
            </a:r>
          </a:p>
          <a:p>
            <a:r>
              <a:rPr lang="et-EE" sz="3200" b="1" dirty="0" smtClean="0">
                <a:solidFill>
                  <a:schemeClr val="bg1"/>
                </a:solidFill>
                <a:latin typeface="Bradley Hand ITC" panose="03070402050302030203" pitchFamily="66" charset="0"/>
              </a:rPr>
              <a:t>    DOI</a:t>
            </a:r>
          </a:p>
        </p:txBody>
      </p:sp>
      <p:pic>
        <p:nvPicPr>
          <p:cNvPr id="5129" name="Picture 9" descr="C:\Users\ttiiu\AppData\Local\Microsoft\Windows\Temporary Internet Files\Content.IE5\29DEV0Q0\post-i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837" y="3568267"/>
            <a:ext cx="2625256" cy="37127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72701" y="5132277"/>
            <a:ext cx="1925527" cy="584775"/>
          </a:xfrm>
          <a:prstGeom prst="rect">
            <a:avLst/>
          </a:prstGeom>
          <a:noFill/>
        </p:spPr>
        <p:txBody>
          <a:bodyPr wrap="none" rtlCol="0">
            <a:spAutoFit/>
          </a:bodyPr>
          <a:lstStyle/>
          <a:p>
            <a:r>
              <a:rPr lang="et-EE" sz="3200" b="1" dirty="0" err="1" smtClean="0">
                <a:solidFill>
                  <a:schemeClr val="bg1"/>
                </a:solidFill>
                <a:latin typeface="Bradley Hand ITC" panose="03070402050302030203" pitchFamily="66" charset="0"/>
              </a:rPr>
              <a:t>Metadata</a:t>
            </a:r>
            <a:r>
              <a:rPr lang="et-EE" sz="3200" b="1" dirty="0" smtClean="0">
                <a:solidFill>
                  <a:schemeClr val="bg1"/>
                </a:solidFill>
                <a:latin typeface="Bradley Hand ITC" panose="03070402050302030203" pitchFamily="66" charset="0"/>
              </a:rPr>
              <a:t>!</a:t>
            </a:r>
          </a:p>
        </p:txBody>
      </p:sp>
      <p:pic>
        <p:nvPicPr>
          <p:cNvPr id="5133" name="Picture 13" descr="C:\Users\ttiiu\AppData\Local\Microsoft\Windows\Temporary Internet Files\Content.IE5\FF3Y1P6N\checkbox-check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0437" y="4568444"/>
            <a:ext cx="1937698" cy="171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51437" y="4640262"/>
            <a:ext cx="2523448" cy="1200329"/>
          </a:xfrm>
          <a:prstGeom prst="rect">
            <a:avLst/>
          </a:prstGeom>
          <a:noFill/>
        </p:spPr>
        <p:txBody>
          <a:bodyPr wrap="none" rtlCol="0">
            <a:spAutoFit/>
          </a:bodyPr>
          <a:lstStyle/>
          <a:p>
            <a:r>
              <a:rPr lang="et-EE" sz="2400" b="1" dirty="0" smtClean="0">
                <a:solidFill>
                  <a:schemeClr val="bg1"/>
                </a:solidFill>
                <a:latin typeface="+mj-lt"/>
              </a:rPr>
              <a:t>Tiiu Tarkpea</a:t>
            </a:r>
          </a:p>
          <a:p>
            <a:r>
              <a:rPr lang="et-EE" sz="2400" b="1" dirty="0" err="1" smtClean="0">
                <a:solidFill>
                  <a:schemeClr val="bg1"/>
                </a:solidFill>
                <a:latin typeface="+mj-lt"/>
              </a:rPr>
              <a:t>Data</a:t>
            </a:r>
            <a:r>
              <a:rPr lang="et-EE" sz="2400" b="1" dirty="0" smtClean="0">
                <a:solidFill>
                  <a:schemeClr val="bg1"/>
                </a:solidFill>
                <a:latin typeface="+mj-lt"/>
              </a:rPr>
              <a:t> </a:t>
            </a:r>
            <a:r>
              <a:rPr lang="et-EE" sz="2400" b="1" dirty="0" err="1" smtClean="0">
                <a:solidFill>
                  <a:schemeClr val="bg1"/>
                </a:solidFill>
                <a:latin typeface="+mj-lt"/>
              </a:rPr>
              <a:t>Librarian</a:t>
            </a:r>
            <a:endParaRPr lang="et-EE" sz="2400" b="1" dirty="0" smtClean="0">
              <a:solidFill>
                <a:schemeClr val="bg1"/>
              </a:solidFill>
              <a:latin typeface="+mj-lt"/>
            </a:endParaRPr>
          </a:p>
          <a:p>
            <a:r>
              <a:rPr lang="et-EE" sz="2400" b="1" dirty="0" smtClean="0">
                <a:solidFill>
                  <a:schemeClr val="bg1"/>
                </a:solidFill>
                <a:latin typeface="+mj-lt"/>
              </a:rPr>
              <a:t>tiiu.tarkpea@ut.ee</a:t>
            </a:r>
          </a:p>
        </p:txBody>
      </p:sp>
    </p:spTree>
    <p:extLst>
      <p:ext uri="{BB962C8B-B14F-4D97-AF65-F5344CB8AC3E}">
        <p14:creationId xmlns:p14="http://schemas.microsoft.com/office/powerpoint/2010/main" val="3022966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rPr>
              <a:t>Open</a:t>
            </a:r>
            <a:r>
              <a:rPr lang="et-EE" dirty="0" smtClean="0">
                <a:solidFill>
                  <a:schemeClr val="bg1"/>
                </a:solidFill>
              </a:rPr>
              <a:t> </a:t>
            </a:r>
            <a:r>
              <a:rPr lang="et-EE" dirty="0" err="1" smtClean="0">
                <a:solidFill>
                  <a:schemeClr val="bg1"/>
                </a:solidFill>
              </a:rPr>
              <a:t>Science</a:t>
            </a:r>
            <a:r>
              <a:rPr lang="et-EE" dirty="0" smtClean="0">
                <a:solidFill>
                  <a:schemeClr val="bg1"/>
                </a:solidFill>
              </a:rPr>
              <a:t>?</a:t>
            </a:r>
            <a:endParaRPr lang="et-EE" dirty="0">
              <a:solidFill>
                <a:schemeClr val="bg1"/>
              </a:solidFill>
            </a:endParaRPr>
          </a:p>
        </p:txBody>
      </p:sp>
      <p:sp>
        <p:nvSpPr>
          <p:cNvPr id="3" name="Teksti kohatäide 2"/>
          <p:cNvSpPr>
            <a:spLocks noGrp="1"/>
          </p:cNvSpPr>
          <p:nvPr>
            <p:ph type="body" sz="quarter" idx="10"/>
          </p:nvPr>
        </p:nvSpPr>
        <p:spPr/>
        <p:txBody>
          <a:bodyPr/>
          <a:lstStyle/>
          <a:p>
            <a:pPr marL="571500" indent="-571500">
              <a:buFont typeface="Arial" panose="020B0604020202020204" pitchFamily="34" charset="0"/>
              <a:buChar char="•"/>
            </a:pPr>
            <a:r>
              <a:rPr lang="en-US" b="1" dirty="0">
                <a:solidFill>
                  <a:schemeClr val="bg1"/>
                </a:solidFill>
              </a:rPr>
              <a:t>Transparency</a:t>
            </a:r>
            <a:r>
              <a:rPr lang="en-US" dirty="0">
                <a:solidFill>
                  <a:schemeClr val="bg1"/>
                </a:solidFill>
              </a:rPr>
              <a:t> in experimental methodology, observation, and collection of data.</a:t>
            </a:r>
          </a:p>
          <a:p>
            <a:pPr marL="571500" indent="-571500">
              <a:buFont typeface="Arial" panose="020B0604020202020204" pitchFamily="34" charset="0"/>
              <a:buChar char="•"/>
            </a:pPr>
            <a:r>
              <a:rPr lang="en-US" b="1" dirty="0">
                <a:solidFill>
                  <a:schemeClr val="bg1"/>
                </a:solidFill>
              </a:rPr>
              <a:t>Public availability </a:t>
            </a:r>
            <a:r>
              <a:rPr lang="en-US" dirty="0">
                <a:solidFill>
                  <a:schemeClr val="bg1"/>
                </a:solidFill>
              </a:rPr>
              <a:t>and reusability of scientific data.</a:t>
            </a:r>
          </a:p>
          <a:p>
            <a:pPr marL="571500" indent="-571500">
              <a:buFont typeface="Arial" panose="020B0604020202020204" pitchFamily="34" charset="0"/>
              <a:buChar char="•"/>
            </a:pPr>
            <a:r>
              <a:rPr lang="en-US" b="1" dirty="0">
                <a:solidFill>
                  <a:schemeClr val="bg1"/>
                </a:solidFill>
              </a:rPr>
              <a:t>Public accessibility </a:t>
            </a:r>
            <a:r>
              <a:rPr lang="en-US" dirty="0">
                <a:solidFill>
                  <a:schemeClr val="bg1"/>
                </a:solidFill>
              </a:rPr>
              <a:t>and transparency of scientific communication.</a:t>
            </a:r>
          </a:p>
          <a:p>
            <a:pPr marL="571500" indent="-571500">
              <a:buFont typeface="Arial" panose="020B0604020202020204" pitchFamily="34" charset="0"/>
              <a:buChar char="•"/>
            </a:pPr>
            <a:r>
              <a:rPr lang="en-US" dirty="0">
                <a:solidFill>
                  <a:schemeClr val="bg1"/>
                </a:solidFill>
              </a:rPr>
              <a:t>Using web-based tools to facilitate </a:t>
            </a:r>
            <a:r>
              <a:rPr lang="en-US" dirty="0" smtClean="0">
                <a:solidFill>
                  <a:schemeClr val="bg1"/>
                </a:solidFill>
              </a:rPr>
              <a:t>collaboration</a:t>
            </a:r>
            <a:endParaRPr lang="et-EE" dirty="0" smtClean="0"/>
          </a:p>
          <a:p>
            <a:r>
              <a:rPr lang="et-EE" sz="1050" dirty="0" err="1" smtClean="0">
                <a:hlinkClick r:id="rId2"/>
              </a:rPr>
              <a:t>Dan</a:t>
            </a:r>
            <a:r>
              <a:rPr lang="et-EE" sz="1050" dirty="0" smtClean="0">
                <a:hlinkClick r:id="rId2"/>
              </a:rPr>
              <a:t> </a:t>
            </a:r>
            <a:r>
              <a:rPr lang="et-EE" sz="1050" dirty="0" err="1" smtClean="0">
                <a:hlinkClick r:id="rId2"/>
              </a:rPr>
              <a:t>Gezelter</a:t>
            </a:r>
            <a:endParaRPr lang="et-EE" sz="1050" dirty="0" smtClean="0"/>
          </a:p>
          <a:p>
            <a:endParaRPr lang="et-EE" sz="1050" dirty="0"/>
          </a:p>
          <a:p>
            <a:pPr marL="571500" indent="-571500">
              <a:buFont typeface="Arial" panose="020B0604020202020204" pitchFamily="34" charset="0"/>
              <a:buChar char="•"/>
            </a:pPr>
            <a:r>
              <a:rPr lang="et-EE" b="1" dirty="0" err="1" smtClean="0">
                <a:solidFill>
                  <a:schemeClr val="bg1"/>
                </a:solidFill>
              </a:rPr>
              <a:t>What</a:t>
            </a:r>
            <a:r>
              <a:rPr lang="et-EE" b="1" dirty="0" smtClean="0">
                <a:solidFill>
                  <a:schemeClr val="bg1"/>
                </a:solidFill>
              </a:rPr>
              <a:t>, </a:t>
            </a:r>
            <a:r>
              <a:rPr lang="et-EE" b="1" dirty="0" err="1" smtClean="0">
                <a:solidFill>
                  <a:schemeClr val="bg1"/>
                </a:solidFill>
              </a:rPr>
              <a:t>why</a:t>
            </a:r>
            <a:r>
              <a:rPr lang="et-EE" b="1" dirty="0" smtClean="0">
                <a:solidFill>
                  <a:schemeClr val="bg1"/>
                </a:solidFill>
              </a:rPr>
              <a:t>, </a:t>
            </a:r>
            <a:r>
              <a:rPr lang="et-EE" b="1" dirty="0" err="1" smtClean="0">
                <a:solidFill>
                  <a:schemeClr val="bg1"/>
                </a:solidFill>
              </a:rPr>
              <a:t>who</a:t>
            </a:r>
            <a:r>
              <a:rPr lang="et-EE" b="1" dirty="0" smtClean="0">
                <a:solidFill>
                  <a:schemeClr val="bg1"/>
                </a:solidFill>
              </a:rPr>
              <a:t>, </a:t>
            </a:r>
            <a:r>
              <a:rPr lang="et-EE" b="1" dirty="0" err="1" smtClean="0">
                <a:solidFill>
                  <a:schemeClr val="bg1"/>
                </a:solidFill>
              </a:rPr>
              <a:t>how</a:t>
            </a:r>
            <a:r>
              <a:rPr lang="et-EE" b="1" dirty="0" smtClean="0">
                <a:solidFill>
                  <a:schemeClr val="bg1"/>
                </a:solidFill>
              </a:rPr>
              <a:t>, </a:t>
            </a:r>
            <a:r>
              <a:rPr lang="et-EE" b="1" dirty="0" err="1" smtClean="0">
                <a:solidFill>
                  <a:schemeClr val="bg1"/>
                </a:solidFill>
              </a:rPr>
              <a:t>when</a:t>
            </a:r>
            <a:r>
              <a:rPr lang="et-EE" b="1" dirty="0" smtClean="0">
                <a:solidFill>
                  <a:schemeClr val="bg1"/>
                </a:solidFill>
              </a:rPr>
              <a:t>, </a:t>
            </a:r>
            <a:r>
              <a:rPr lang="et-EE" b="1" dirty="0" err="1" smtClean="0">
                <a:solidFill>
                  <a:schemeClr val="bg1"/>
                </a:solidFill>
              </a:rPr>
              <a:t>where</a:t>
            </a:r>
            <a:r>
              <a:rPr lang="et-EE" b="1" dirty="0" smtClean="0">
                <a:solidFill>
                  <a:schemeClr val="bg1"/>
                </a:solidFill>
              </a:rPr>
              <a:t>?</a:t>
            </a:r>
            <a:endParaRPr lang="et-EE" b="1" dirty="0">
              <a:solidFill>
                <a:schemeClr val="bg1"/>
              </a:solidFill>
            </a:endParaRPr>
          </a:p>
        </p:txBody>
      </p:sp>
    </p:spTree>
    <p:extLst>
      <p:ext uri="{BB962C8B-B14F-4D97-AF65-F5344CB8AC3E}">
        <p14:creationId xmlns:p14="http://schemas.microsoft.com/office/powerpoint/2010/main" val="157799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37" y="1287462"/>
            <a:ext cx="9410565" cy="402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7079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a:xfrm>
            <a:off x="274638" y="298450"/>
            <a:ext cx="11887199" cy="1446212"/>
          </a:xfrm>
        </p:spPr>
        <p:txBody>
          <a:bodyPr/>
          <a:lstStyle/>
          <a:p>
            <a:r>
              <a:rPr lang="en-US" dirty="0">
                <a:solidFill>
                  <a:schemeClr val="bg1"/>
                </a:solidFill>
              </a:rPr>
              <a:t>Estonian Code of Conduct for Research </a:t>
            </a:r>
            <a:r>
              <a:rPr lang="en-US" dirty="0" smtClean="0">
                <a:solidFill>
                  <a:schemeClr val="bg1"/>
                </a:solidFill>
              </a:rPr>
              <a:t>Integrity</a:t>
            </a:r>
            <a:r>
              <a:rPr lang="et-EE" dirty="0">
                <a:solidFill>
                  <a:schemeClr val="bg1"/>
                </a:solidFill>
              </a:rPr>
              <a:t> </a:t>
            </a:r>
            <a:r>
              <a:rPr lang="et-EE" dirty="0" smtClean="0">
                <a:solidFill>
                  <a:schemeClr val="bg1"/>
                </a:solidFill>
              </a:rPr>
              <a:t>(24.10.2017)</a:t>
            </a:r>
            <a:endParaRPr lang="et-EE" dirty="0">
              <a:solidFill>
                <a:schemeClr val="bg1"/>
              </a:solidFill>
            </a:endParaRPr>
          </a:p>
        </p:txBody>
      </p:sp>
      <p:sp>
        <p:nvSpPr>
          <p:cNvPr id="3" name="Teksti kohatäide 2"/>
          <p:cNvSpPr>
            <a:spLocks noGrp="1"/>
          </p:cNvSpPr>
          <p:nvPr>
            <p:ph type="body" sz="quarter" idx="10"/>
          </p:nvPr>
        </p:nvSpPr>
        <p:spPr>
          <a:xfrm>
            <a:off x="274638" y="1973261"/>
            <a:ext cx="11887200" cy="4722813"/>
          </a:xfrm>
        </p:spPr>
        <p:txBody>
          <a:bodyPr/>
          <a:lstStyle/>
          <a:p>
            <a:pPr marL="571500" indent="-571500">
              <a:buFont typeface="Arial" panose="020B0604020202020204" pitchFamily="34" charset="0"/>
              <a:buChar char="•"/>
            </a:pPr>
            <a:r>
              <a:rPr lang="et-EE" dirty="0" err="1" smtClean="0">
                <a:solidFill>
                  <a:schemeClr val="bg1"/>
                </a:solidFill>
              </a:rPr>
              <a:t>Planning</a:t>
            </a:r>
            <a:r>
              <a:rPr lang="et-EE" dirty="0" smtClean="0">
                <a:solidFill>
                  <a:schemeClr val="bg1"/>
                </a:solidFill>
              </a:rPr>
              <a:t> </a:t>
            </a:r>
            <a:r>
              <a:rPr lang="et-EE" dirty="0" err="1" smtClean="0">
                <a:solidFill>
                  <a:schemeClr val="bg1"/>
                </a:solidFill>
              </a:rPr>
              <a:t>of</a:t>
            </a:r>
            <a:r>
              <a:rPr lang="et-EE" dirty="0" smtClean="0">
                <a:solidFill>
                  <a:schemeClr val="bg1"/>
                </a:solidFill>
              </a:rPr>
              <a:t> </a:t>
            </a:r>
            <a:r>
              <a:rPr lang="et-EE" dirty="0" err="1" smtClean="0">
                <a:solidFill>
                  <a:schemeClr val="bg1"/>
                </a:solidFill>
              </a:rPr>
              <a:t>research</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Conduct</a:t>
            </a:r>
            <a:r>
              <a:rPr lang="et-EE" dirty="0" smtClean="0">
                <a:solidFill>
                  <a:schemeClr val="bg1"/>
                </a:solidFill>
              </a:rPr>
              <a:t> </a:t>
            </a:r>
            <a:r>
              <a:rPr lang="et-EE" dirty="0" err="1" smtClean="0">
                <a:solidFill>
                  <a:schemeClr val="bg1"/>
                </a:solidFill>
              </a:rPr>
              <a:t>of</a:t>
            </a:r>
            <a:r>
              <a:rPr lang="et-EE" dirty="0" smtClean="0">
                <a:solidFill>
                  <a:schemeClr val="bg1"/>
                </a:solidFill>
              </a:rPr>
              <a:t> </a:t>
            </a:r>
            <a:r>
              <a:rPr lang="et-EE" dirty="0" err="1" smtClean="0">
                <a:solidFill>
                  <a:schemeClr val="bg1"/>
                </a:solidFill>
              </a:rPr>
              <a:t>research</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Authorship</a:t>
            </a:r>
            <a:r>
              <a:rPr lang="et-EE" dirty="0" smtClean="0">
                <a:solidFill>
                  <a:schemeClr val="bg1"/>
                </a:solidFill>
              </a:rPr>
              <a:t>, </a:t>
            </a:r>
            <a:r>
              <a:rPr lang="et-EE" dirty="0" err="1" smtClean="0">
                <a:solidFill>
                  <a:schemeClr val="bg1"/>
                </a:solidFill>
              </a:rPr>
              <a:t>publishing</a:t>
            </a:r>
            <a:r>
              <a:rPr lang="et-EE" dirty="0" smtClean="0">
                <a:solidFill>
                  <a:schemeClr val="bg1"/>
                </a:solidFill>
              </a:rPr>
              <a:t> and </a:t>
            </a:r>
            <a:r>
              <a:rPr lang="et-EE" dirty="0" err="1" smtClean="0">
                <a:solidFill>
                  <a:schemeClr val="bg1"/>
                </a:solidFill>
              </a:rPr>
              <a:t>application</a:t>
            </a:r>
            <a:r>
              <a:rPr lang="et-EE" dirty="0" smtClean="0">
                <a:solidFill>
                  <a:schemeClr val="bg1"/>
                </a:solidFill>
              </a:rPr>
              <a:t> </a:t>
            </a:r>
            <a:r>
              <a:rPr lang="et-EE" dirty="0" err="1" smtClean="0">
                <a:solidFill>
                  <a:schemeClr val="bg1"/>
                </a:solidFill>
              </a:rPr>
              <a:t>of</a:t>
            </a:r>
            <a:r>
              <a:rPr lang="et-EE" dirty="0" smtClean="0">
                <a:solidFill>
                  <a:schemeClr val="bg1"/>
                </a:solidFill>
              </a:rPr>
              <a:t> </a:t>
            </a:r>
            <a:r>
              <a:rPr lang="et-EE" dirty="0" err="1" smtClean="0">
                <a:solidFill>
                  <a:schemeClr val="bg1"/>
                </a:solidFill>
              </a:rPr>
              <a:t>research</a:t>
            </a:r>
            <a:r>
              <a:rPr lang="et-EE" dirty="0" smtClean="0">
                <a:solidFill>
                  <a:schemeClr val="bg1"/>
                </a:solidFill>
              </a:rPr>
              <a:t> </a:t>
            </a:r>
            <a:r>
              <a:rPr lang="et-EE" dirty="0" err="1" smtClean="0">
                <a:solidFill>
                  <a:schemeClr val="bg1"/>
                </a:solidFill>
              </a:rPr>
              <a:t>results</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Researcher</a:t>
            </a:r>
            <a:r>
              <a:rPr lang="et-EE" dirty="0" smtClean="0">
                <a:solidFill>
                  <a:schemeClr val="bg1"/>
                </a:solidFill>
              </a:rPr>
              <a:t> </a:t>
            </a:r>
            <a:r>
              <a:rPr lang="et-EE" dirty="0" err="1" smtClean="0">
                <a:solidFill>
                  <a:schemeClr val="bg1"/>
                </a:solidFill>
              </a:rPr>
              <a:t>in</a:t>
            </a:r>
            <a:r>
              <a:rPr lang="et-EE" dirty="0" smtClean="0">
                <a:solidFill>
                  <a:schemeClr val="bg1"/>
                </a:solidFill>
              </a:rPr>
              <a:t> </a:t>
            </a:r>
            <a:r>
              <a:rPr lang="et-EE" dirty="0" err="1" smtClean="0">
                <a:solidFill>
                  <a:schemeClr val="bg1"/>
                </a:solidFill>
              </a:rPr>
              <a:t>the</a:t>
            </a:r>
            <a:r>
              <a:rPr lang="et-EE" dirty="0" smtClean="0">
                <a:solidFill>
                  <a:schemeClr val="bg1"/>
                </a:solidFill>
              </a:rPr>
              <a:t> </a:t>
            </a:r>
            <a:r>
              <a:rPr lang="et-EE" dirty="0" err="1" smtClean="0">
                <a:solidFill>
                  <a:schemeClr val="bg1"/>
                </a:solidFill>
              </a:rPr>
              <a:t>research</a:t>
            </a:r>
            <a:r>
              <a:rPr lang="et-EE" dirty="0" smtClean="0">
                <a:solidFill>
                  <a:schemeClr val="bg1"/>
                </a:solidFill>
              </a:rPr>
              <a:t> </a:t>
            </a:r>
            <a:r>
              <a:rPr lang="et-EE" dirty="0" err="1" smtClean="0">
                <a:solidFill>
                  <a:schemeClr val="bg1"/>
                </a:solidFill>
              </a:rPr>
              <a:t>community</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Observance</a:t>
            </a:r>
            <a:r>
              <a:rPr lang="et-EE" dirty="0" smtClean="0">
                <a:solidFill>
                  <a:schemeClr val="bg1"/>
                </a:solidFill>
              </a:rPr>
              <a:t>, </a:t>
            </a:r>
            <a:r>
              <a:rPr lang="et-EE" dirty="0" err="1" smtClean="0">
                <a:solidFill>
                  <a:schemeClr val="bg1"/>
                </a:solidFill>
              </a:rPr>
              <a:t>promotion</a:t>
            </a:r>
            <a:r>
              <a:rPr lang="et-EE" dirty="0" smtClean="0">
                <a:solidFill>
                  <a:schemeClr val="bg1"/>
                </a:solidFill>
              </a:rPr>
              <a:t> and </a:t>
            </a:r>
            <a:r>
              <a:rPr lang="et-EE" dirty="0" err="1" smtClean="0">
                <a:solidFill>
                  <a:schemeClr val="bg1"/>
                </a:solidFill>
              </a:rPr>
              <a:t>application</a:t>
            </a:r>
            <a:r>
              <a:rPr lang="et-EE" dirty="0" smtClean="0">
                <a:solidFill>
                  <a:schemeClr val="bg1"/>
                </a:solidFill>
              </a:rPr>
              <a:t> </a:t>
            </a:r>
            <a:r>
              <a:rPr lang="et-EE" dirty="0" err="1" smtClean="0">
                <a:solidFill>
                  <a:schemeClr val="bg1"/>
                </a:solidFill>
              </a:rPr>
              <a:t>of</a:t>
            </a:r>
            <a:r>
              <a:rPr lang="et-EE" dirty="0" smtClean="0">
                <a:solidFill>
                  <a:schemeClr val="bg1"/>
                </a:solidFill>
              </a:rPr>
              <a:t> RI</a:t>
            </a:r>
            <a:endParaRPr lang="et-EE" dirty="0">
              <a:solidFill>
                <a:schemeClr val="bg1"/>
              </a:solidFill>
            </a:endParaRPr>
          </a:p>
          <a:p>
            <a:pPr marL="571500" indent="-571500">
              <a:buFont typeface="Arial" panose="020B0604020202020204" pitchFamily="34" charset="0"/>
              <a:buChar char="•"/>
            </a:pPr>
            <a:endParaRPr lang="et-EE" dirty="0" smtClean="0"/>
          </a:p>
          <a:p>
            <a:pPr marL="571500" indent="-571500">
              <a:buFont typeface="Arial" panose="020B0604020202020204" pitchFamily="34" charset="0"/>
              <a:buChar char="•"/>
            </a:pPr>
            <a:endParaRPr lang="et-EE" dirty="0" smtClean="0"/>
          </a:p>
          <a:p>
            <a:pPr marL="571500" indent="-571500">
              <a:buFont typeface="Arial" panose="020B0604020202020204" pitchFamily="34" charset="0"/>
              <a:buChar char="•"/>
            </a:pPr>
            <a:endParaRPr lang="et-EE"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02262"/>
            <a:ext cx="41910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618" y="5402262"/>
            <a:ext cx="41910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5475" y="5402262"/>
            <a:ext cx="41910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4436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stkülik 1"/>
          <p:cNvSpPr/>
          <p:nvPr/>
        </p:nvSpPr>
        <p:spPr>
          <a:xfrm>
            <a:off x="1265237" y="3208873"/>
            <a:ext cx="9982200" cy="3785652"/>
          </a:xfrm>
          <a:prstGeom prst="rect">
            <a:avLst/>
          </a:prstGeom>
        </p:spPr>
        <p:txBody>
          <a:bodyPr wrap="square">
            <a:spAutoFit/>
          </a:bodyPr>
          <a:lstStyle/>
          <a:p>
            <a:r>
              <a:rPr lang="en-US" sz="2400" b="1" dirty="0">
                <a:solidFill>
                  <a:schemeClr val="bg1"/>
                </a:solidFill>
                <a:latin typeface="+mj-lt"/>
              </a:rPr>
              <a:t>Estonia’s strategic objective </a:t>
            </a:r>
            <a:r>
              <a:rPr lang="en-US" sz="2400" b="1" dirty="0" smtClean="0">
                <a:solidFill>
                  <a:schemeClr val="bg1"/>
                </a:solidFill>
                <a:latin typeface="+mj-lt"/>
              </a:rPr>
              <a:t>2020</a:t>
            </a:r>
            <a:r>
              <a:rPr lang="et-EE" sz="2400" b="1" dirty="0" smtClean="0">
                <a:solidFill>
                  <a:schemeClr val="bg1"/>
                </a:solidFill>
                <a:latin typeface="+mj-lt"/>
              </a:rPr>
              <a:t>:</a:t>
            </a:r>
            <a:endParaRPr lang="en-US" sz="2400" b="1" dirty="0">
              <a:solidFill>
                <a:schemeClr val="bg1"/>
              </a:solidFill>
              <a:latin typeface="+mj-lt"/>
            </a:endParaRPr>
          </a:p>
          <a:p>
            <a:endParaRPr lang="et-EE" sz="2400" dirty="0" smtClean="0">
              <a:solidFill>
                <a:schemeClr val="bg1"/>
              </a:solidFill>
              <a:latin typeface="+mj-lt"/>
            </a:endParaRPr>
          </a:p>
          <a:p>
            <a:r>
              <a:rPr lang="en-US" sz="2400" dirty="0" smtClean="0">
                <a:solidFill>
                  <a:schemeClr val="bg1"/>
                </a:solidFill>
                <a:latin typeface="+mj-lt"/>
              </a:rPr>
              <a:t>The </a:t>
            </a:r>
            <a:r>
              <a:rPr lang="en-US" sz="2400" dirty="0">
                <a:solidFill>
                  <a:schemeClr val="bg1"/>
                </a:solidFill>
                <a:latin typeface="+mj-lt"/>
              </a:rPr>
              <a:t>academic community is familiar with and accepts the principles of open science and open data.</a:t>
            </a:r>
          </a:p>
          <a:p>
            <a:r>
              <a:rPr lang="en-US" sz="2400" dirty="0">
                <a:solidFill>
                  <a:schemeClr val="bg1"/>
                </a:solidFill>
                <a:latin typeface="+mj-lt"/>
              </a:rPr>
              <a:t>Research data collected with the support of public funding are freely accessible and re-usable to all, </a:t>
            </a:r>
            <a:r>
              <a:rPr lang="en-US" sz="2400" dirty="0" smtClean="0">
                <a:solidFill>
                  <a:schemeClr val="bg1"/>
                </a:solidFill>
                <a:latin typeface="+mj-lt"/>
              </a:rPr>
              <a:t>if</a:t>
            </a:r>
            <a:r>
              <a:rPr lang="et-EE" sz="2400" dirty="0" smtClean="0">
                <a:solidFill>
                  <a:schemeClr val="bg1"/>
                </a:solidFill>
                <a:latin typeface="+mj-lt"/>
              </a:rPr>
              <a:t> </a:t>
            </a:r>
            <a:r>
              <a:rPr lang="en-US" sz="2400" dirty="0" smtClean="0">
                <a:solidFill>
                  <a:schemeClr val="bg1"/>
                </a:solidFill>
                <a:latin typeface="+mj-lt"/>
              </a:rPr>
              <a:t>not </a:t>
            </a:r>
            <a:r>
              <a:rPr lang="en-US" sz="2400" dirty="0">
                <a:solidFill>
                  <a:schemeClr val="bg1"/>
                </a:solidFill>
                <a:latin typeface="+mj-lt"/>
              </a:rPr>
              <a:t>restricted by legal requirements. </a:t>
            </a:r>
            <a:r>
              <a:rPr lang="en-US" sz="2400" b="1" dirty="0">
                <a:solidFill>
                  <a:schemeClr val="bg1"/>
                </a:solidFill>
                <a:latin typeface="+mj-lt"/>
              </a:rPr>
              <a:t>Research data are preserved in open repositories which meet</a:t>
            </a:r>
          </a:p>
          <a:p>
            <a:r>
              <a:rPr lang="en-US" sz="2400" b="1" dirty="0">
                <a:solidFill>
                  <a:schemeClr val="bg1"/>
                </a:solidFill>
                <a:latin typeface="+mj-lt"/>
              </a:rPr>
              <a:t>certain standards and are made available at the earliest </a:t>
            </a:r>
            <a:r>
              <a:rPr lang="en-US" sz="2400" b="1" dirty="0" smtClean="0">
                <a:solidFill>
                  <a:schemeClr val="bg1"/>
                </a:solidFill>
                <a:latin typeface="+mj-lt"/>
              </a:rPr>
              <a:t>opportunity</a:t>
            </a:r>
            <a:endParaRPr lang="et-EE" sz="2400" b="1" dirty="0" smtClean="0">
              <a:latin typeface="+mj-lt"/>
            </a:endParaRPr>
          </a:p>
          <a:p>
            <a:pPr lvl="0"/>
            <a:endParaRPr lang="et-EE" sz="2400" dirty="0">
              <a:solidFill>
                <a:prstClr val="black"/>
              </a:solidFill>
              <a:latin typeface="+mj-lt"/>
            </a:endParaRPr>
          </a:p>
          <a:p>
            <a:endParaRPr lang="en-US" sz="2400" b="1" dirty="0"/>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237" y="449263"/>
            <a:ext cx="990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921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rPr>
              <a:t>Archive</a:t>
            </a:r>
            <a:r>
              <a:rPr lang="et-EE" dirty="0" smtClean="0">
                <a:solidFill>
                  <a:schemeClr val="bg1"/>
                </a:solidFill>
              </a:rPr>
              <a:t>? </a:t>
            </a:r>
            <a:r>
              <a:rPr lang="et-EE" dirty="0" err="1" smtClean="0">
                <a:solidFill>
                  <a:schemeClr val="bg1"/>
                </a:solidFill>
              </a:rPr>
              <a:t>Repository</a:t>
            </a:r>
            <a:r>
              <a:rPr lang="et-EE" dirty="0" smtClean="0">
                <a:solidFill>
                  <a:schemeClr val="bg1"/>
                </a:solidFill>
              </a:rPr>
              <a:t>? </a:t>
            </a:r>
            <a:r>
              <a:rPr lang="et-EE" dirty="0" smtClean="0"/>
              <a:t/>
            </a:r>
            <a:br>
              <a:rPr lang="et-EE" dirty="0" smtClean="0"/>
            </a:br>
            <a:endParaRPr lang="et-EE" dirty="0"/>
          </a:p>
        </p:txBody>
      </p:sp>
      <p:sp>
        <p:nvSpPr>
          <p:cNvPr id="3" name="Teksti kohatäide 2"/>
          <p:cNvSpPr>
            <a:spLocks noGrp="1"/>
          </p:cNvSpPr>
          <p:nvPr>
            <p:ph type="body" sz="quarter" idx="10"/>
          </p:nvPr>
        </p:nvSpPr>
        <p:spPr/>
        <p:txBody>
          <a:bodyPr/>
          <a:lstStyle/>
          <a:p>
            <a:endParaRPr lang="et-EE" dirty="0" smtClean="0">
              <a:solidFill>
                <a:srgbClr val="333333"/>
              </a:solidFill>
              <a:latin typeface="+mn-lt"/>
            </a:endParaRPr>
          </a:p>
          <a:p>
            <a:r>
              <a:rPr lang="en-US" b="1" dirty="0" smtClean="0">
                <a:solidFill>
                  <a:srgbClr val="333333"/>
                </a:solidFill>
              </a:rPr>
              <a:t>Repositories</a:t>
            </a:r>
            <a:r>
              <a:rPr lang="en-US" dirty="0" smtClean="0">
                <a:solidFill>
                  <a:srgbClr val="333333"/>
                </a:solidFill>
              </a:rPr>
              <a:t> </a:t>
            </a:r>
            <a:r>
              <a:rPr lang="en-US" b="1" dirty="0">
                <a:solidFill>
                  <a:srgbClr val="333333"/>
                </a:solidFill>
              </a:rPr>
              <a:t>preserve, manage, and provide access </a:t>
            </a:r>
            <a:r>
              <a:rPr lang="en-US" dirty="0">
                <a:solidFill>
                  <a:srgbClr val="333333"/>
                </a:solidFill>
              </a:rPr>
              <a:t>to many types of digital materials in a variety of formats. </a:t>
            </a:r>
            <a:r>
              <a:rPr lang="en-US" b="1" dirty="0">
                <a:solidFill>
                  <a:srgbClr val="333333"/>
                </a:solidFill>
              </a:rPr>
              <a:t>Materials in online repositories are curated to enable search, discovery, and reuse. </a:t>
            </a:r>
            <a:r>
              <a:rPr lang="en-US" dirty="0">
                <a:solidFill>
                  <a:srgbClr val="333333"/>
                </a:solidFill>
              </a:rPr>
              <a:t>There must be sufficient control for the digital material to be authentic, reliable, accessible and usable on a continuing basis.</a:t>
            </a:r>
          </a:p>
          <a:p>
            <a:endParaRPr lang="et-EE" dirty="0" smtClean="0"/>
          </a:p>
          <a:p>
            <a:r>
              <a:rPr lang="et-EE" sz="2000" dirty="0"/>
              <a:t>http://dictionary.casrai.org/Repository</a:t>
            </a:r>
          </a:p>
        </p:txBody>
      </p:sp>
    </p:spTree>
    <p:extLst>
      <p:ext uri="{BB962C8B-B14F-4D97-AF65-F5344CB8AC3E}">
        <p14:creationId xmlns:p14="http://schemas.microsoft.com/office/powerpoint/2010/main" val="187675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rPr>
              <a:t>Repositories</a:t>
            </a:r>
            <a:r>
              <a:rPr lang="et-EE" dirty="0" smtClean="0">
                <a:solidFill>
                  <a:schemeClr val="bg1"/>
                </a:solidFill>
              </a:rPr>
              <a:t> </a:t>
            </a:r>
            <a:r>
              <a:rPr lang="et-EE" dirty="0" err="1" smtClean="0">
                <a:solidFill>
                  <a:schemeClr val="bg1"/>
                </a:solidFill>
              </a:rPr>
              <a:t>can</a:t>
            </a:r>
            <a:r>
              <a:rPr lang="et-EE" dirty="0" smtClean="0">
                <a:solidFill>
                  <a:schemeClr val="bg1"/>
                </a:solidFill>
              </a:rPr>
              <a:t> </a:t>
            </a:r>
            <a:r>
              <a:rPr lang="et-EE" dirty="0" err="1" smtClean="0">
                <a:solidFill>
                  <a:schemeClr val="bg1"/>
                </a:solidFill>
              </a:rPr>
              <a:t>help</a:t>
            </a:r>
            <a:r>
              <a:rPr lang="et-EE" dirty="0" smtClean="0">
                <a:solidFill>
                  <a:schemeClr val="bg1"/>
                </a:solidFill>
              </a:rPr>
              <a:t> </a:t>
            </a:r>
            <a:r>
              <a:rPr lang="et-EE" dirty="0" err="1" smtClean="0">
                <a:solidFill>
                  <a:schemeClr val="bg1"/>
                </a:solidFill>
              </a:rPr>
              <a:t>you</a:t>
            </a:r>
            <a:r>
              <a:rPr lang="et-EE" dirty="0" smtClean="0">
                <a:solidFill>
                  <a:schemeClr val="bg1"/>
                </a:solidFill>
              </a:rPr>
              <a:t>!</a:t>
            </a:r>
            <a:endParaRPr lang="et-EE" dirty="0">
              <a:solidFill>
                <a:schemeClr val="bg1"/>
              </a:solidFill>
            </a:endParaRPr>
          </a:p>
        </p:txBody>
      </p:sp>
      <p:sp>
        <p:nvSpPr>
          <p:cNvPr id="3" name="Teksti kohatäide 2"/>
          <p:cNvSpPr>
            <a:spLocks noGrp="1"/>
          </p:cNvSpPr>
          <p:nvPr>
            <p:ph type="body" sz="quarter" idx="10"/>
          </p:nvPr>
        </p:nvSpPr>
        <p:spPr/>
        <p:txBody>
          <a:bodyPr/>
          <a:lstStyle/>
          <a:p>
            <a:pPr marL="571500" indent="-571500">
              <a:buFont typeface="Arial" panose="020B0604020202020204" pitchFamily="34" charset="0"/>
              <a:buChar char="•"/>
            </a:pPr>
            <a:r>
              <a:rPr lang="et-EE" dirty="0" err="1" smtClean="0">
                <a:solidFill>
                  <a:schemeClr val="bg1"/>
                </a:solidFill>
              </a:rPr>
              <a:t>Search</a:t>
            </a:r>
            <a:r>
              <a:rPr lang="et-EE" dirty="0" smtClean="0">
                <a:solidFill>
                  <a:schemeClr val="bg1"/>
                </a:solidFill>
              </a:rPr>
              <a:t> and </a:t>
            </a:r>
            <a:r>
              <a:rPr lang="et-EE" dirty="0" err="1">
                <a:solidFill>
                  <a:schemeClr val="bg1"/>
                </a:solidFill>
              </a:rPr>
              <a:t>f</a:t>
            </a:r>
            <a:r>
              <a:rPr lang="et-EE" dirty="0" err="1" smtClean="0">
                <a:solidFill>
                  <a:schemeClr val="bg1"/>
                </a:solidFill>
              </a:rPr>
              <a:t>ind</a:t>
            </a:r>
            <a:r>
              <a:rPr lang="et-EE" dirty="0" smtClean="0">
                <a:solidFill>
                  <a:schemeClr val="bg1"/>
                </a:solidFill>
              </a:rPr>
              <a:t> </a:t>
            </a:r>
            <a:r>
              <a:rPr lang="et-EE" dirty="0" err="1" smtClean="0">
                <a:solidFill>
                  <a:schemeClr val="bg1"/>
                </a:solidFill>
              </a:rPr>
              <a:t>research</a:t>
            </a:r>
            <a:r>
              <a:rPr lang="et-EE" dirty="0" smtClean="0">
                <a:solidFill>
                  <a:schemeClr val="bg1"/>
                </a:solidFill>
              </a:rPr>
              <a:t> </a:t>
            </a:r>
            <a:r>
              <a:rPr lang="et-EE" dirty="0" err="1" smtClean="0">
                <a:solidFill>
                  <a:schemeClr val="bg1"/>
                </a:solidFill>
              </a:rPr>
              <a:t>data</a:t>
            </a:r>
            <a:endParaRPr lang="en-US" dirty="0">
              <a:solidFill>
                <a:schemeClr val="bg1"/>
              </a:solidFill>
            </a:endParaRPr>
          </a:p>
          <a:p>
            <a:pPr marL="571500" indent="-571500">
              <a:buFont typeface="Arial" panose="020B0604020202020204" pitchFamily="34" charset="0"/>
              <a:buChar char="•"/>
            </a:pPr>
            <a:r>
              <a:rPr lang="et-EE" dirty="0" smtClean="0">
                <a:solidFill>
                  <a:schemeClr val="bg1"/>
                </a:solidFill>
              </a:rPr>
              <a:t>C</a:t>
            </a:r>
            <a:r>
              <a:rPr lang="en-US" dirty="0" err="1" smtClean="0">
                <a:solidFill>
                  <a:schemeClr val="bg1"/>
                </a:solidFill>
              </a:rPr>
              <a:t>ite</a:t>
            </a:r>
            <a:r>
              <a:rPr lang="en-US" dirty="0" smtClean="0">
                <a:solidFill>
                  <a:schemeClr val="bg1"/>
                </a:solidFill>
              </a:rPr>
              <a:t> </a:t>
            </a:r>
            <a:r>
              <a:rPr lang="et-EE" dirty="0" err="1" smtClean="0">
                <a:solidFill>
                  <a:schemeClr val="bg1"/>
                </a:solidFill>
              </a:rPr>
              <a:t>the</a:t>
            </a:r>
            <a:r>
              <a:rPr lang="et-EE" dirty="0" smtClean="0">
                <a:solidFill>
                  <a:schemeClr val="bg1"/>
                </a:solidFill>
              </a:rPr>
              <a:t> </a:t>
            </a:r>
            <a:r>
              <a:rPr lang="en-US" dirty="0" smtClean="0">
                <a:solidFill>
                  <a:schemeClr val="bg1"/>
                </a:solidFill>
              </a:rPr>
              <a:t>data </a:t>
            </a:r>
            <a:r>
              <a:rPr lang="en-US" dirty="0">
                <a:solidFill>
                  <a:schemeClr val="bg1"/>
                </a:solidFill>
              </a:rPr>
              <a:t>by supplying a persistent </a:t>
            </a:r>
            <a:r>
              <a:rPr lang="en-US" dirty="0" smtClean="0">
                <a:solidFill>
                  <a:schemeClr val="bg1"/>
                </a:solidFill>
              </a:rPr>
              <a:t>identifier</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Use</a:t>
            </a:r>
            <a:r>
              <a:rPr lang="et-EE" dirty="0">
                <a:solidFill>
                  <a:schemeClr val="bg1"/>
                </a:solidFill>
              </a:rPr>
              <a:t> </a:t>
            </a:r>
            <a:r>
              <a:rPr lang="et-EE" dirty="0" err="1" smtClean="0">
                <a:solidFill>
                  <a:schemeClr val="bg1"/>
                </a:solidFill>
              </a:rPr>
              <a:t>citation</a:t>
            </a:r>
            <a:r>
              <a:rPr lang="et-EE" dirty="0" smtClean="0">
                <a:solidFill>
                  <a:schemeClr val="bg1"/>
                </a:solidFill>
              </a:rPr>
              <a:t> </a:t>
            </a:r>
            <a:r>
              <a:rPr lang="et-EE" dirty="0" err="1" smtClean="0">
                <a:solidFill>
                  <a:schemeClr val="bg1"/>
                </a:solidFill>
              </a:rPr>
              <a:t>formatter</a:t>
            </a:r>
            <a:endParaRPr lang="et-EE" dirty="0" smtClean="0">
              <a:solidFill>
                <a:schemeClr val="bg1"/>
              </a:solidFill>
            </a:endParaRPr>
          </a:p>
          <a:p>
            <a:r>
              <a:rPr lang="et-EE" dirty="0" smtClean="0">
                <a:solidFill>
                  <a:schemeClr val="bg1"/>
                </a:solidFill>
              </a:rPr>
              <a:t>------------------------------------</a:t>
            </a:r>
          </a:p>
          <a:p>
            <a:pPr marL="571500" indent="-571500">
              <a:buFont typeface="Arial" panose="020B0604020202020204" pitchFamily="34" charset="0"/>
              <a:buChar char="•"/>
            </a:pPr>
            <a:r>
              <a:rPr lang="et-EE" dirty="0" err="1" smtClean="0">
                <a:solidFill>
                  <a:schemeClr val="bg1"/>
                </a:solidFill>
              </a:rPr>
              <a:t>Store</a:t>
            </a:r>
            <a:r>
              <a:rPr lang="et-EE" dirty="0" smtClean="0">
                <a:solidFill>
                  <a:schemeClr val="bg1"/>
                </a:solidFill>
              </a:rPr>
              <a:t> </a:t>
            </a:r>
            <a:r>
              <a:rPr lang="et-EE" dirty="0" err="1" smtClean="0">
                <a:solidFill>
                  <a:schemeClr val="bg1"/>
                </a:solidFill>
              </a:rPr>
              <a:t>your</a:t>
            </a:r>
            <a:r>
              <a:rPr lang="et-EE" dirty="0" smtClean="0">
                <a:solidFill>
                  <a:schemeClr val="bg1"/>
                </a:solidFill>
              </a:rPr>
              <a:t> </a:t>
            </a:r>
            <a:r>
              <a:rPr lang="et-EE" dirty="0" err="1" smtClean="0">
                <a:solidFill>
                  <a:schemeClr val="bg1"/>
                </a:solidFill>
              </a:rPr>
              <a:t>own</a:t>
            </a:r>
            <a:r>
              <a:rPr lang="et-EE" dirty="0" smtClean="0">
                <a:solidFill>
                  <a:schemeClr val="bg1"/>
                </a:solidFill>
              </a:rPr>
              <a:t> </a:t>
            </a:r>
            <a:r>
              <a:rPr lang="et-EE" dirty="0" err="1" smtClean="0">
                <a:solidFill>
                  <a:schemeClr val="bg1"/>
                </a:solidFill>
              </a:rPr>
              <a:t>data</a:t>
            </a:r>
            <a:endParaRPr lang="en-US" dirty="0">
              <a:solidFill>
                <a:schemeClr val="bg1"/>
              </a:solidFill>
            </a:endParaRPr>
          </a:p>
          <a:p>
            <a:pPr marL="571500" indent="-571500">
              <a:buFont typeface="Arial" panose="020B0604020202020204" pitchFamily="34" charset="0"/>
              <a:buChar char="•"/>
            </a:pPr>
            <a:r>
              <a:rPr lang="et-EE" dirty="0" smtClean="0">
                <a:solidFill>
                  <a:schemeClr val="bg1"/>
                </a:solidFill>
              </a:rPr>
              <a:t>F</a:t>
            </a:r>
            <a:r>
              <a:rPr lang="en-US" dirty="0" err="1" smtClean="0">
                <a:solidFill>
                  <a:schemeClr val="bg1"/>
                </a:solidFill>
              </a:rPr>
              <a:t>acilitate</a:t>
            </a:r>
            <a:r>
              <a:rPr lang="en-US" dirty="0" smtClean="0">
                <a:solidFill>
                  <a:schemeClr val="bg1"/>
                </a:solidFill>
              </a:rPr>
              <a:t> </a:t>
            </a:r>
            <a:r>
              <a:rPr lang="en-US" dirty="0">
                <a:solidFill>
                  <a:schemeClr val="bg1"/>
                </a:solidFill>
              </a:rPr>
              <a:t>discovery of your </a:t>
            </a:r>
            <a:r>
              <a:rPr lang="en-US" dirty="0" smtClean="0">
                <a:solidFill>
                  <a:schemeClr val="bg1"/>
                </a:solidFill>
              </a:rPr>
              <a:t>data</a:t>
            </a:r>
            <a:endParaRPr lang="et-EE" dirty="0" smtClean="0">
              <a:solidFill>
                <a:schemeClr val="bg1"/>
              </a:solidFill>
            </a:endParaRPr>
          </a:p>
          <a:p>
            <a:pPr marL="571500" indent="-571500">
              <a:buFont typeface="Arial" panose="020B0604020202020204" pitchFamily="34" charset="0"/>
              <a:buChar char="•"/>
            </a:pPr>
            <a:r>
              <a:rPr lang="et-EE" dirty="0" err="1" smtClean="0">
                <a:solidFill>
                  <a:schemeClr val="bg1"/>
                </a:solidFill>
              </a:rPr>
              <a:t>Make</a:t>
            </a:r>
            <a:r>
              <a:rPr lang="et-EE" dirty="0" smtClean="0">
                <a:solidFill>
                  <a:schemeClr val="bg1"/>
                </a:solidFill>
              </a:rPr>
              <a:t> </a:t>
            </a:r>
            <a:r>
              <a:rPr lang="et-EE" dirty="0" err="1" smtClean="0">
                <a:solidFill>
                  <a:schemeClr val="bg1"/>
                </a:solidFill>
              </a:rPr>
              <a:t>data</a:t>
            </a:r>
            <a:r>
              <a:rPr lang="et-EE" dirty="0" smtClean="0">
                <a:solidFill>
                  <a:schemeClr val="bg1"/>
                </a:solidFill>
              </a:rPr>
              <a:t> </a:t>
            </a:r>
            <a:r>
              <a:rPr lang="et-EE" dirty="0" err="1" smtClean="0">
                <a:solidFill>
                  <a:schemeClr val="bg1"/>
                </a:solidFill>
              </a:rPr>
              <a:t>interoperable</a:t>
            </a:r>
            <a:r>
              <a:rPr lang="et-EE" dirty="0" smtClean="0">
                <a:solidFill>
                  <a:schemeClr val="bg1"/>
                </a:solidFill>
              </a:rPr>
              <a:t> </a:t>
            </a:r>
            <a:endParaRPr lang="en-US" dirty="0">
              <a:solidFill>
                <a:schemeClr val="bg1"/>
              </a:solidFill>
            </a:endParaRPr>
          </a:p>
          <a:p>
            <a:pPr marL="571500" indent="-571500">
              <a:buFont typeface="Arial" panose="020B0604020202020204" pitchFamily="34" charset="0"/>
              <a:buChar char="•"/>
            </a:pPr>
            <a:r>
              <a:rPr lang="et-EE" dirty="0" smtClean="0">
                <a:solidFill>
                  <a:schemeClr val="bg1"/>
                </a:solidFill>
              </a:rPr>
              <a:t>P</a:t>
            </a:r>
            <a:r>
              <a:rPr lang="en-US" dirty="0" smtClean="0">
                <a:solidFill>
                  <a:schemeClr val="bg1"/>
                </a:solidFill>
              </a:rPr>
              <a:t>reserve data</a:t>
            </a:r>
            <a:r>
              <a:rPr lang="et-EE" dirty="0" smtClean="0">
                <a:solidFill>
                  <a:schemeClr val="bg1"/>
                </a:solidFill>
              </a:rPr>
              <a:t> </a:t>
            </a:r>
            <a:r>
              <a:rPr lang="en-US" dirty="0" smtClean="0">
                <a:solidFill>
                  <a:schemeClr val="bg1"/>
                </a:solidFill>
              </a:rPr>
              <a:t>≈</a:t>
            </a:r>
            <a:r>
              <a:rPr lang="et-EE" dirty="0" smtClean="0">
                <a:solidFill>
                  <a:schemeClr val="bg1"/>
                </a:solidFill>
              </a:rPr>
              <a:t> 10 </a:t>
            </a:r>
            <a:r>
              <a:rPr lang="et-EE" dirty="0" err="1" smtClean="0">
                <a:solidFill>
                  <a:schemeClr val="bg1"/>
                </a:solidFill>
              </a:rPr>
              <a:t>years</a:t>
            </a:r>
            <a:endParaRPr lang="et-EE" dirty="0">
              <a:solidFill>
                <a:schemeClr val="bg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037" y="2201862"/>
            <a:ext cx="3981450"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6509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lkiri 1"/>
          <p:cNvSpPr>
            <a:spLocks noGrp="1"/>
          </p:cNvSpPr>
          <p:nvPr>
            <p:ph type="title"/>
          </p:nvPr>
        </p:nvSpPr>
        <p:spPr/>
        <p:txBody>
          <a:bodyPr/>
          <a:lstStyle/>
          <a:p>
            <a:r>
              <a:rPr lang="et-EE" dirty="0" err="1" smtClean="0">
                <a:solidFill>
                  <a:schemeClr val="bg1"/>
                </a:solidFill>
              </a:rPr>
              <a:t>Put</a:t>
            </a:r>
            <a:r>
              <a:rPr lang="et-EE" dirty="0" smtClean="0">
                <a:solidFill>
                  <a:schemeClr val="bg1"/>
                </a:solidFill>
              </a:rPr>
              <a:t>, </a:t>
            </a:r>
            <a:r>
              <a:rPr lang="et-EE" dirty="0" err="1" smtClean="0">
                <a:solidFill>
                  <a:schemeClr val="bg1"/>
                </a:solidFill>
              </a:rPr>
              <a:t>get</a:t>
            </a:r>
            <a:r>
              <a:rPr lang="et-EE" dirty="0" smtClean="0">
                <a:solidFill>
                  <a:schemeClr val="bg1"/>
                </a:solidFill>
              </a:rPr>
              <a:t>, </a:t>
            </a:r>
            <a:r>
              <a:rPr lang="et-EE" dirty="0" err="1" smtClean="0">
                <a:solidFill>
                  <a:schemeClr val="bg1"/>
                </a:solidFill>
              </a:rPr>
              <a:t>use</a:t>
            </a:r>
            <a:r>
              <a:rPr lang="et-EE" dirty="0" smtClean="0">
                <a:solidFill>
                  <a:schemeClr val="bg1"/>
                </a:solidFill>
              </a:rPr>
              <a:t>!</a:t>
            </a:r>
            <a:endParaRPr lang="et-EE" dirty="0">
              <a:solidFill>
                <a:schemeClr val="bg1"/>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792" y="3954462"/>
            <a:ext cx="6747245" cy="2518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i kohatäide 3"/>
          <p:cNvSpPr>
            <a:spLocks noGrp="1"/>
          </p:cNvSpPr>
          <p:nvPr>
            <p:ph type="body" sz="quarter" idx="10"/>
          </p:nvPr>
        </p:nvSpPr>
        <p:spPr/>
        <p:txBody>
          <a:bodyPr/>
          <a:lstStyle/>
          <a:p>
            <a:pPr marL="457200" indent="-457200">
              <a:buFont typeface="Arial" panose="020B0604020202020204" pitchFamily="34" charset="0"/>
              <a:buChar char="•"/>
            </a:pPr>
            <a:r>
              <a:rPr lang="et-EE" sz="3200" b="1" dirty="0" err="1">
                <a:solidFill>
                  <a:schemeClr val="bg1"/>
                </a:solidFill>
              </a:rPr>
              <a:t>Universal</a:t>
            </a:r>
            <a:r>
              <a:rPr lang="et-EE" sz="3200" b="1" dirty="0">
                <a:solidFill>
                  <a:schemeClr val="bg1"/>
                </a:solidFill>
              </a:rPr>
              <a:t> (</a:t>
            </a:r>
            <a:r>
              <a:rPr lang="et-EE" sz="3200" b="1" dirty="0" err="1">
                <a:solidFill>
                  <a:schemeClr val="bg1"/>
                </a:solidFill>
              </a:rPr>
              <a:t>Dryad</a:t>
            </a:r>
            <a:r>
              <a:rPr lang="et-EE" sz="3200" b="1" dirty="0">
                <a:solidFill>
                  <a:schemeClr val="bg1"/>
                </a:solidFill>
              </a:rPr>
              <a:t>, </a:t>
            </a:r>
            <a:r>
              <a:rPr lang="et-EE" sz="3200" b="1" dirty="0" err="1">
                <a:solidFill>
                  <a:schemeClr val="bg1"/>
                </a:solidFill>
              </a:rPr>
              <a:t>Figshare</a:t>
            </a:r>
            <a:r>
              <a:rPr lang="et-EE" sz="3200" b="1" dirty="0">
                <a:solidFill>
                  <a:schemeClr val="bg1"/>
                </a:solidFill>
              </a:rPr>
              <a:t>, </a:t>
            </a:r>
            <a:r>
              <a:rPr lang="et-EE" sz="3200" b="1" dirty="0" err="1">
                <a:solidFill>
                  <a:schemeClr val="bg1"/>
                </a:solidFill>
              </a:rPr>
              <a:t>Zenodo</a:t>
            </a:r>
            <a:r>
              <a:rPr lang="et-EE" sz="3200" b="1" dirty="0">
                <a:solidFill>
                  <a:schemeClr val="bg1"/>
                </a:solidFill>
              </a:rPr>
              <a:t>)</a:t>
            </a:r>
          </a:p>
          <a:p>
            <a:pPr marL="457200" indent="-457200">
              <a:buFont typeface="Arial" panose="020B0604020202020204" pitchFamily="34" charset="0"/>
              <a:buChar char="•"/>
            </a:pPr>
            <a:r>
              <a:rPr lang="et-EE" sz="3200" b="1" dirty="0" err="1">
                <a:solidFill>
                  <a:schemeClr val="bg1"/>
                </a:solidFill>
              </a:rPr>
              <a:t>Disciplinary-based</a:t>
            </a:r>
            <a:r>
              <a:rPr lang="et-EE" sz="3200" b="1" dirty="0">
                <a:solidFill>
                  <a:schemeClr val="bg1"/>
                </a:solidFill>
              </a:rPr>
              <a:t> (</a:t>
            </a:r>
            <a:r>
              <a:rPr lang="et-EE" sz="3200" b="1" dirty="0" err="1">
                <a:solidFill>
                  <a:schemeClr val="bg1"/>
                </a:solidFill>
              </a:rPr>
              <a:t>ArXiv.org</a:t>
            </a:r>
            <a:r>
              <a:rPr lang="et-EE" sz="3200" b="1" dirty="0">
                <a:solidFill>
                  <a:schemeClr val="bg1"/>
                </a:solidFill>
              </a:rPr>
              <a:t>, </a:t>
            </a:r>
            <a:r>
              <a:rPr lang="et-EE" sz="3200" b="1" dirty="0" err="1">
                <a:solidFill>
                  <a:schemeClr val="bg1"/>
                </a:solidFill>
              </a:rPr>
              <a:t>PubMed</a:t>
            </a:r>
            <a:r>
              <a:rPr lang="et-EE" sz="3200" b="1" dirty="0">
                <a:solidFill>
                  <a:schemeClr val="bg1"/>
                </a:solidFill>
              </a:rPr>
              <a:t> </a:t>
            </a:r>
            <a:r>
              <a:rPr lang="et-EE" sz="3200" b="1" dirty="0" err="1">
                <a:solidFill>
                  <a:schemeClr val="bg1"/>
                </a:solidFill>
              </a:rPr>
              <a:t>Central</a:t>
            </a:r>
            <a:r>
              <a:rPr lang="et-EE" sz="3200" b="1" dirty="0">
                <a:solidFill>
                  <a:schemeClr val="bg1"/>
                </a:solidFill>
              </a:rPr>
              <a:t>, GESIS, ICPSR)</a:t>
            </a:r>
          </a:p>
          <a:p>
            <a:pPr marL="457200" indent="-457200">
              <a:buFont typeface="Arial" panose="020B0604020202020204" pitchFamily="34" charset="0"/>
              <a:buChar char="•"/>
            </a:pPr>
            <a:r>
              <a:rPr lang="et-EE" sz="3200" b="1" dirty="0" err="1">
                <a:solidFill>
                  <a:schemeClr val="bg1"/>
                </a:solidFill>
              </a:rPr>
              <a:t>National</a:t>
            </a:r>
            <a:r>
              <a:rPr lang="et-EE" sz="3200" b="1" dirty="0">
                <a:solidFill>
                  <a:schemeClr val="bg1"/>
                </a:solidFill>
              </a:rPr>
              <a:t> (UK </a:t>
            </a:r>
            <a:r>
              <a:rPr lang="et-EE" sz="3200" b="1" dirty="0" err="1">
                <a:solidFill>
                  <a:schemeClr val="bg1"/>
                </a:solidFill>
              </a:rPr>
              <a:t>Data</a:t>
            </a:r>
            <a:r>
              <a:rPr lang="et-EE" sz="3200" b="1" dirty="0">
                <a:solidFill>
                  <a:schemeClr val="bg1"/>
                </a:solidFill>
              </a:rPr>
              <a:t> Service, ANDS)</a:t>
            </a:r>
          </a:p>
          <a:p>
            <a:pPr marL="457200" indent="-457200">
              <a:buFont typeface="Arial" panose="020B0604020202020204" pitchFamily="34" charset="0"/>
              <a:buChar char="•"/>
            </a:pPr>
            <a:r>
              <a:rPr lang="et-EE" sz="3200" b="1" dirty="0" err="1">
                <a:solidFill>
                  <a:schemeClr val="bg1"/>
                </a:solidFill>
              </a:rPr>
              <a:t>Institutional</a:t>
            </a:r>
            <a:r>
              <a:rPr lang="et-EE" sz="3200" b="1" dirty="0">
                <a:solidFill>
                  <a:schemeClr val="bg1"/>
                </a:solidFill>
              </a:rPr>
              <a:t> (</a:t>
            </a:r>
            <a:r>
              <a:rPr lang="et-EE" sz="3200" b="1" dirty="0" err="1">
                <a:solidFill>
                  <a:schemeClr val="bg1"/>
                </a:solidFill>
              </a:rPr>
              <a:t>DataDOI</a:t>
            </a:r>
            <a:r>
              <a:rPr lang="et-EE" sz="3200" b="1" dirty="0">
                <a:solidFill>
                  <a:schemeClr val="bg1"/>
                </a:solidFill>
              </a:rPr>
              <a:t>, TROLLING, </a:t>
            </a:r>
            <a:r>
              <a:rPr lang="et-EE" sz="3200" b="1" dirty="0" err="1">
                <a:solidFill>
                  <a:schemeClr val="bg1"/>
                </a:solidFill>
              </a:rPr>
              <a:t>QsarDB</a:t>
            </a:r>
            <a:r>
              <a:rPr lang="et-EE" sz="3200" b="1" dirty="0">
                <a:solidFill>
                  <a:schemeClr val="bg1"/>
                </a:solidFill>
              </a:rPr>
              <a:t>)</a:t>
            </a:r>
          </a:p>
          <a:p>
            <a:endParaRPr lang="et-EE" sz="3000" dirty="0">
              <a:solidFill>
                <a:schemeClr val="bg1"/>
              </a:solidFill>
            </a:endParaRPr>
          </a:p>
        </p:txBody>
      </p:sp>
    </p:spTree>
    <p:extLst>
      <p:ext uri="{BB962C8B-B14F-4D97-AF65-F5344CB8AC3E}">
        <p14:creationId xmlns:p14="http://schemas.microsoft.com/office/powerpoint/2010/main" val="309678719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5-30405_Build_Template_16x9_DarkBlue_Color_Background">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3_5-30405_Build_Template_16x9_Red_Color_Background">
  <a:themeElements>
    <a:clrScheme name="Build-Red">
      <a:dk1>
        <a:srgbClr val="000000"/>
      </a:dk1>
      <a:lt1>
        <a:srgbClr val="FFFFFF"/>
      </a:lt1>
      <a:dk2>
        <a:srgbClr val="E34A28"/>
      </a:dk2>
      <a:lt2>
        <a:srgbClr val="FFFFFF"/>
      </a:lt2>
      <a:accent1>
        <a:srgbClr val="00BCF2"/>
      </a:accent1>
      <a:accent2>
        <a:srgbClr val="9B4F96"/>
      </a:accent2>
      <a:accent3>
        <a:srgbClr val="00D8CC"/>
      </a:accent3>
      <a:accent4>
        <a:srgbClr val="00188F"/>
      </a:accent4>
      <a:accent5>
        <a:srgbClr val="7FBA00"/>
      </a:accent5>
      <a:accent6>
        <a:srgbClr val="FF8C00"/>
      </a:accent6>
      <a:hlink>
        <a:srgbClr val="FFFFFF"/>
      </a:hlink>
      <a:folHlink>
        <a:srgbClr val="FFFFF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4.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2012-11-02T07:00:00+00:00</Event_x0020_End_x0020_Date>
    <Event_x0020_Start_x0020_Date xmlns="2295e2e7-0eeb-498e-8716-217bb2ee6ee3">2012-10-29T07:00:00+00:00</Event_x0020_Start_x0020_Date>
    <MS_x0020_Speaker xmlns="2295e2e7-0eeb-498e-8716-217bb2ee6ee3">
      <UserInfo>
        <DisplayName/>
        <AccountId xsi:nil="true"/>
        <AccountType/>
      </UserInfo>
    </MS_x0020_Speaker>
    <External_x0020_Speaker xmlns="2295e2e7-0eeb-498e-8716-217bb2ee6ee3"> Rey Bango, Tyson Matanich</External_x0020_Speaker>
    <Session_x0020_Code xmlns="2295e2e7-0eeb-498e-8716-217bb2ee6ee3">3-136</Session_x0020_Code>
    <ProductTaxHTField0 xmlns="2295e2e7-0eeb-498e-8716-217bb2ee6ee3">
      <Terms xmlns="http://schemas.microsoft.com/office/infopath/2007/PartnerControls"/>
    </ProductTaxHTField0>
    <Presentation_x0020_Date xmlns="2295e2e7-0eeb-498e-8716-217bb2ee6ee3">2012-10-30T00:00:00-07:00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Redmond</TermName>
          <TermId xmlns="http://schemas.microsoft.com/office/infopath/2007/PartnerControls">c18f3657-b811-49ee-9b08-ce77b3e7702b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Event_x0020_VenueTaxHTField0>
    <TaxCatchAll xmlns="230e9df3-be65-4c73-a93b-d1236ebd677e">
      <Value>309</Value>
      <Value>308</Value>
      <Value>605</Value>
    </TaxCatchAll>
    <AudienceTaxHTField0 xmlns="8b529f77-48ab-4581-b468-93f09345b8aa">
      <Terms xmlns="http://schemas.microsoft.com/office/infopath/2007/PartnerControls"/>
    </Audienc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e0a86041a56020ff4ea211664d8cb510">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5e835464bd230cacb7fe8686bec35256"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3005e9c6-5dbe-483c-971d-51ba052e9268"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sspId="e385fb40-52d4-4fae-9c5b-3e8ff8a5878e" ma:termSetId="769410c5-f612-414c-bc8d-14eb300b4117"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8b529f77-48ab-4581-b468-93f09345b8aa"/>
    <ds:schemaRef ds:uri="http://schemas.microsoft.com/office/2006/metadata/properties"/>
    <ds:schemaRef ds:uri="http://purl.org/dc/elements/1.1/"/>
    <ds:schemaRef ds:uri="http://purl.org/dc/terms/"/>
    <ds:schemaRef ds:uri="http://www.w3.org/XML/1998/namespace"/>
    <ds:schemaRef ds:uri="http://purl.org/dc/dcmitype/"/>
    <ds:schemaRef ds:uri="2295e2e7-0eeb-498e-8716-217bb2ee6ee3"/>
    <ds:schemaRef ds:uri="http://schemas.microsoft.com/office/infopath/2007/PartnerControls"/>
    <ds:schemaRef ds:uri="http://schemas.openxmlformats.org/package/2006/metadata/core-properties"/>
    <ds:schemaRef ds:uri="230e9df3-be65-4c73-a93b-d1236ebd677e"/>
  </ds:schemaRefs>
</ds:datastoreItem>
</file>

<file path=customXml/itemProps2.xml><?xml version="1.0" encoding="utf-8"?>
<ds:datastoreItem xmlns:ds="http://schemas.openxmlformats.org/officeDocument/2006/customXml" ds:itemID="{77F4C29F-EB88-4408-9B4D-7E65470C0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Build_Template_16x9</Template>
  <TotalTime>1320</TotalTime>
  <Words>979</Words>
  <Application>Microsoft Office PowerPoint</Application>
  <PresentationFormat>Custom</PresentationFormat>
  <Paragraphs>205</Paragraphs>
  <Slides>27</Slides>
  <Notes>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27</vt:i4>
      </vt:variant>
    </vt:vector>
  </HeadingPairs>
  <TitlesOfParts>
    <vt:vector size="41" baseType="lpstr">
      <vt:lpstr>ＭＳ Ｐゴシック</vt:lpstr>
      <vt:lpstr>Arial</vt:lpstr>
      <vt:lpstr>Avenir LT Pro 45 Book</vt:lpstr>
      <vt:lpstr>Bradley Hand ITC</vt:lpstr>
      <vt:lpstr>Calibri</vt:lpstr>
      <vt:lpstr>Consolas</vt:lpstr>
      <vt:lpstr>Segoe UI</vt:lpstr>
      <vt:lpstr>Segoe UI Light</vt:lpstr>
      <vt:lpstr>Wingdings</vt:lpstr>
      <vt:lpstr>1_5-30405_Build_Template_16x9_DarkBlue_Color_Background</vt:lpstr>
      <vt:lpstr>4_5-30405_Build_Template_16x9_White_Background</vt:lpstr>
      <vt:lpstr>3_5-30405_Build_Template_16x9_Red_Color_Background</vt:lpstr>
      <vt:lpstr>2_5-30405_Build_Template_16x9_LightBlue_Color_Background</vt:lpstr>
      <vt:lpstr>Build_Template_16x9 (2)</vt:lpstr>
      <vt:lpstr>Resources of Open Data</vt:lpstr>
      <vt:lpstr>Workshop outline</vt:lpstr>
      <vt:lpstr>Open Science?</vt:lpstr>
      <vt:lpstr>PowerPoint Presentation</vt:lpstr>
      <vt:lpstr>Estonian Code of Conduct for Research Integrity (24.10.2017)</vt:lpstr>
      <vt:lpstr>PowerPoint Presentation</vt:lpstr>
      <vt:lpstr>Archive? Repository?  </vt:lpstr>
      <vt:lpstr>Repositories can help you!</vt:lpstr>
      <vt:lpstr>Put, get, use!</vt:lpstr>
      <vt:lpstr>Re3data.org</vt:lpstr>
      <vt:lpstr>PowerPoint Presentation</vt:lpstr>
      <vt:lpstr>Re3data.org</vt:lpstr>
      <vt:lpstr>Metadata make sense of data!</vt:lpstr>
      <vt:lpstr>DataCite Mandatory Metadata</vt:lpstr>
      <vt:lpstr>DataCite </vt:lpstr>
      <vt:lpstr>DataCite Estonia</vt:lpstr>
      <vt:lpstr>PowerPoint Presentation</vt:lpstr>
      <vt:lpstr>DataCite Search</vt:lpstr>
      <vt:lpstr>PowerPoint Presentation</vt:lpstr>
      <vt:lpstr>Data Citation</vt:lpstr>
      <vt:lpstr>PowerPoint Presentation</vt:lpstr>
      <vt:lpstr>OpenAIRE portal</vt:lpstr>
      <vt:lpstr>Zenodo - your one stop research shop! </vt:lpstr>
      <vt:lpstr>Other</vt:lpstr>
      <vt:lpstr>Research paper of the Future</vt:lpstr>
      <vt:lpstr>PowerPoint Presentation</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break the web</dc:title>
  <dc:subject>Build 2012</dc:subject>
  <dc:creator>Shows</dc:creator>
  <cp:keywords>Build 2012</cp:keywords>
  <dc:description>Template: Mitchell Derrey, Silver Fox Productions
Formatting: 
Date: October 29th - November 2nd, 2012
Location: MSCC, Redmond, WA
Audience Type: Internal</dc:description>
  <cp:lastModifiedBy>Tiiu Tarkpea</cp:lastModifiedBy>
  <cp:revision>90</cp:revision>
  <dcterms:created xsi:type="dcterms:W3CDTF">2012-10-31T18:46:57Z</dcterms:created>
  <dcterms:modified xsi:type="dcterms:W3CDTF">2017-11-03T05:03:52Z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ies>
</file>